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6"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85" autoAdjust="0"/>
  </p:normalViewPr>
  <p:slideViewPr>
    <p:cSldViewPr>
      <p:cViewPr>
        <p:scale>
          <a:sx n="80" d="100"/>
          <a:sy n="80" d="100"/>
        </p:scale>
        <p:origin x="-612" y="5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2B5B6D-7562-4862-90D7-A6FF804DCD45}" type="doc">
      <dgm:prSet loTypeId="urn:microsoft.com/office/officeart/2005/8/layout/radial5" loCatId="relationship" qsTypeId="urn:microsoft.com/office/officeart/2005/8/quickstyle/simple1" qsCatId="simple" csTypeId="urn:microsoft.com/office/officeart/2005/8/colors/accent2_2" csCatId="accent2" phldr="1"/>
      <dgm:spPr/>
      <dgm:t>
        <a:bodyPr/>
        <a:lstStyle/>
        <a:p>
          <a:endParaRPr lang="en-AU"/>
        </a:p>
      </dgm:t>
    </dgm:pt>
    <dgm:pt modelId="{9DEAA978-1365-459D-9E59-CCFF240C62F1}">
      <dgm:prSet phldrT="[Text]" custT="1"/>
      <dgm:spPr>
        <a:solidFill>
          <a:schemeClr val="tx1"/>
        </a:solidFill>
      </dgm:spPr>
      <dgm:t>
        <a:bodyPr/>
        <a:lstStyle/>
        <a:p>
          <a:r>
            <a:rPr lang="en-AU" sz="1200" dirty="0" smtClean="0"/>
            <a:t>Issues and challenges of teaching these students</a:t>
          </a:r>
          <a:endParaRPr lang="en-AU" sz="1200" dirty="0"/>
        </a:p>
      </dgm:t>
    </dgm:pt>
    <dgm:pt modelId="{10BD7435-543D-465A-9F3D-EC7E03C86426}" type="parTrans" cxnId="{3C6F07C9-8724-4545-B6AD-A07CCC9B5482}">
      <dgm:prSet/>
      <dgm:spPr/>
      <dgm:t>
        <a:bodyPr/>
        <a:lstStyle/>
        <a:p>
          <a:endParaRPr lang="en-AU"/>
        </a:p>
      </dgm:t>
    </dgm:pt>
    <dgm:pt modelId="{FE1C3C49-310E-49E1-BD05-5D3797356B5E}" type="sibTrans" cxnId="{3C6F07C9-8724-4545-B6AD-A07CCC9B5482}">
      <dgm:prSet/>
      <dgm:spPr/>
      <dgm:t>
        <a:bodyPr/>
        <a:lstStyle/>
        <a:p>
          <a:endParaRPr lang="en-AU"/>
        </a:p>
      </dgm:t>
    </dgm:pt>
    <dgm:pt modelId="{74A67202-5DAE-4BD8-9ACF-1E1F2C015BE1}">
      <dgm:prSet phldrT="[Text]" custT="1"/>
      <dgm:spPr>
        <a:solidFill>
          <a:schemeClr val="tx1"/>
        </a:solidFill>
      </dgm:spPr>
      <dgm:t>
        <a:bodyPr/>
        <a:lstStyle/>
        <a:p>
          <a:r>
            <a:rPr lang="en-AU" sz="1200" dirty="0" smtClean="0"/>
            <a:t>Family obligations</a:t>
          </a:r>
          <a:endParaRPr lang="en-AU" sz="1200" dirty="0"/>
        </a:p>
      </dgm:t>
    </dgm:pt>
    <dgm:pt modelId="{10D46372-9DC5-4869-B26E-54E490B594A5}" type="parTrans" cxnId="{AEA1A300-C30F-4FA6-8CC5-DD6FF6720375}">
      <dgm:prSet/>
      <dgm:spPr>
        <a:solidFill>
          <a:srgbClr val="FFCC00"/>
        </a:solidFill>
        <a:ln>
          <a:solidFill>
            <a:srgbClr val="FFCC00"/>
          </a:solidFill>
        </a:ln>
      </dgm:spPr>
      <dgm:t>
        <a:bodyPr/>
        <a:lstStyle/>
        <a:p>
          <a:endParaRPr lang="en-AU"/>
        </a:p>
      </dgm:t>
    </dgm:pt>
    <dgm:pt modelId="{CC1D6DB4-D1A7-482B-9636-086E83CA17F5}" type="sibTrans" cxnId="{AEA1A300-C30F-4FA6-8CC5-DD6FF6720375}">
      <dgm:prSet/>
      <dgm:spPr/>
      <dgm:t>
        <a:bodyPr/>
        <a:lstStyle/>
        <a:p>
          <a:endParaRPr lang="en-AU"/>
        </a:p>
      </dgm:t>
    </dgm:pt>
    <dgm:pt modelId="{E22429FE-4452-4CF2-B75C-34380FAC0C47}">
      <dgm:prSet phldrT="[Text]" custT="1"/>
      <dgm:spPr>
        <a:solidFill>
          <a:schemeClr val="tx1"/>
        </a:solidFill>
      </dgm:spPr>
      <dgm:t>
        <a:bodyPr/>
        <a:lstStyle/>
        <a:p>
          <a:r>
            <a:rPr lang="en-AU" sz="1050" dirty="0" smtClean="0"/>
            <a:t>Socioeconomic</a:t>
          </a:r>
          <a:r>
            <a:rPr lang="en-AU" sz="1200" dirty="0" smtClean="0"/>
            <a:t> status</a:t>
          </a:r>
          <a:endParaRPr lang="en-AU" sz="1200" dirty="0"/>
        </a:p>
      </dgm:t>
    </dgm:pt>
    <dgm:pt modelId="{3E4E486C-0F38-4A2A-A857-8D77F2DFB34F}" type="parTrans" cxnId="{84352392-D085-42E4-B5B4-FBBA5A90FF4F}">
      <dgm:prSet/>
      <dgm:spPr>
        <a:solidFill>
          <a:srgbClr val="FFCC00"/>
        </a:solidFill>
        <a:ln>
          <a:solidFill>
            <a:srgbClr val="FFCC00"/>
          </a:solidFill>
        </a:ln>
      </dgm:spPr>
      <dgm:t>
        <a:bodyPr/>
        <a:lstStyle/>
        <a:p>
          <a:endParaRPr lang="en-AU"/>
        </a:p>
      </dgm:t>
    </dgm:pt>
    <dgm:pt modelId="{36E1C46A-EAD2-482D-8FB0-9D5518A64F92}" type="sibTrans" cxnId="{84352392-D085-42E4-B5B4-FBBA5A90FF4F}">
      <dgm:prSet/>
      <dgm:spPr/>
      <dgm:t>
        <a:bodyPr/>
        <a:lstStyle/>
        <a:p>
          <a:endParaRPr lang="en-AU"/>
        </a:p>
      </dgm:t>
    </dgm:pt>
    <dgm:pt modelId="{FA550E71-F405-412B-A864-E252DC3E4F7A}">
      <dgm:prSet phldrT="[Text]" custT="1"/>
      <dgm:spPr>
        <a:solidFill>
          <a:schemeClr val="tx1"/>
        </a:solidFill>
      </dgm:spPr>
      <dgm:t>
        <a:bodyPr/>
        <a:lstStyle/>
        <a:p>
          <a:r>
            <a:rPr lang="en-AU" sz="1200" dirty="0" smtClean="0"/>
            <a:t>Cultural attitudes</a:t>
          </a:r>
          <a:endParaRPr lang="en-AU" sz="1200" dirty="0"/>
        </a:p>
      </dgm:t>
    </dgm:pt>
    <dgm:pt modelId="{CBADCF68-F6CA-4BAD-AFF7-3ED96CFCF7A5}" type="parTrans" cxnId="{C74CA1C4-B488-4D21-AA4B-1FAAA9DD2F15}">
      <dgm:prSet/>
      <dgm:spPr>
        <a:solidFill>
          <a:srgbClr val="FFCC00"/>
        </a:solidFill>
        <a:ln>
          <a:solidFill>
            <a:srgbClr val="FFCC00"/>
          </a:solidFill>
        </a:ln>
      </dgm:spPr>
      <dgm:t>
        <a:bodyPr/>
        <a:lstStyle/>
        <a:p>
          <a:endParaRPr lang="en-AU"/>
        </a:p>
      </dgm:t>
    </dgm:pt>
    <dgm:pt modelId="{70E63DE8-CDF8-42FA-A301-F04FB77220F1}" type="sibTrans" cxnId="{C74CA1C4-B488-4D21-AA4B-1FAAA9DD2F15}">
      <dgm:prSet/>
      <dgm:spPr/>
      <dgm:t>
        <a:bodyPr/>
        <a:lstStyle/>
        <a:p>
          <a:endParaRPr lang="en-AU"/>
        </a:p>
      </dgm:t>
    </dgm:pt>
    <dgm:pt modelId="{9F211D47-81CD-4BD9-8BA2-AB6ECAC764F4}">
      <dgm:prSet phldrT="[Text]" custT="1"/>
      <dgm:spPr>
        <a:solidFill>
          <a:schemeClr val="tx1"/>
        </a:solidFill>
      </dgm:spPr>
      <dgm:t>
        <a:bodyPr/>
        <a:lstStyle/>
        <a:p>
          <a:r>
            <a:rPr lang="en-AU" sz="1200" dirty="0" smtClean="0"/>
            <a:t>Family attitude</a:t>
          </a:r>
          <a:endParaRPr lang="en-AU" sz="1200" dirty="0"/>
        </a:p>
      </dgm:t>
    </dgm:pt>
    <dgm:pt modelId="{E8472C0C-4901-4B1E-832C-C8D317D366F1}" type="parTrans" cxnId="{FFD7CBF2-63C0-4183-887B-9CAE8209A392}">
      <dgm:prSet/>
      <dgm:spPr>
        <a:solidFill>
          <a:srgbClr val="FFCC00"/>
        </a:solidFill>
        <a:ln>
          <a:solidFill>
            <a:srgbClr val="FFCC00"/>
          </a:solidFill>
        </a:ln>
      </dgm:spPr>
      <dgm:t>
        <a:bodyPr/>
        <a:lstStyle/>
        <a:p>
          <a:endParaRPr lang="en-AU"/>
        </a:p>
      </dgm:t>
    </dgm:pt>
    <dgm:pt modelId="{15CAB73A-E55E-42F3-8E2D-E5D0FBC27C3C}" type="sibTrans" cxnId="{FFD7CBF2-63C0-4183-887B-9CAE8209A392}">
      <dgm:prSet/>
      <dgm:spPr/>
      <dgm:t>
        <a:bodyPr/>
        <a:lstStyle/>
        <a:p>
          <a:endParaRPr lang="en-AU"/>
        </a:p>
      </dgm:t>
    </dgm:pt>
    <dgm:pt modelId="{AE85ADEE-E7E6-4CBC-94A5-D91EC61E1A78}">
      <dgm:prSet phldrT="[Text]" custT="1"/>
      <dgm:spPr>
        <a:solidFill>
          <a:schemeClr val="tx1"/>
        </a:solidFill>
      </dgm:spPr>
      <dgm:t>
        <a:bodyPr/>
        <a:lstStyle/>
        <a:p>
          <a:r>
            <a:rPr lang="en-AU" sz="1200" smtClean="0"/>
            <a:t>Language</a:t>
          </a:r>
          <a:endParaRPr lang="en-AU" sz="1200" dirty="0"/>
        </a:p>
      </dgm:t>
    </dgm:pt>
    <dgm:pt modelId="{1364A872-904E-44B9-9B8D-46835891577A}" type="parTrans" cxnId="{8C04F523-BDF2-46F8-9443-5E4EB3F8E44A}">
      <dgm:prSet/>
      <dgm:spPr>
        <a:solidFill>
          <a:srgbClr val="FFCC00"/>
        </a:solidFill>
        <a:ln>
          <a:solidFill>
            <a:srgbClr val="FFCC00"/>
          </a:solidFill>
        </a:ln>
      </dgm:spPr>
      <dgm:t>
        <a:bodyPr/>
        <a:lstStyle/>
        <a:p>
          <a:endParaRPr lang="en-AU"/>
        </a:p>
      </dgm:t>
    </dgm:pt>
    <dgm:pt modelId="{4164ED5E-1970-4E36-ABA6-F44CB66A7156}" type="sibTrans" cxnId="{8C04F523-BDF2-46F8-9443-5E4EB3F8E44A}">
      <dgm:prSet/>
      <dgm:spPr/>
      <dgm:t>
        <a:bodyPr/>
        <a:lstStyle/>
        <a:p>
          <a:endParaRPr lang="en-AU"/>
        </a:p>
      </dgm:t>
    </dgm:pt>
    <dgm:pt modelId="{3C6819E1-114E-40A1-B82B-DB3AEC26F048}">
      <dgm:prSet phldrT="[Text]" custT="1"/>
      <dgm:spPr>
        <a:solidFill>
          <a:schemeClr val="tx1"/>
        </a:solidFill>
      </dgm:spPr>
      <dgm:t>
        <a:bodyPr/>
        <a:lstStyle/>
        <a:p>
          <a:r>
            <a:rPr lang="en-AU" sz="1200" smtClean="0"/>
            <a:t>Attendance</a:t>
          </a:r>
          <a:endParaRPr lang="en-AU" sz="1200" dirty="0"/>
        </a:p>
      </dgm:t>
    </dgm:pt>
    <dgm:pt modelId="{A9CA4153-9056-4356-B949-0F6A2EC73BC0}" type="parTrans" cxnId="{77276D7F-79A3-4E1A-967B-1838DBCB78A6}">
      <dgm:prSet/>
      <dgm:spPr>
        <a:solidFill>
          <a:srgbClr val="FFCC00"/>
        </a:solidFill>
        <a:ln>
          <a:solidFill>
            <a:srgbClr val="FFCC00"/>
          </a:solidFill>
        </a:ln>
      </dgm:spPr>
      <dgm:t>
        <a:bodyPr/>
        <a:lstStyle/>
        <a:p>
          <a:endParaRPr lang="en-AU"/>
        </a:p>
      </dgm:t>
    </dgm:pt>
    <dgm:pt modelId="{8C644725-83DB-434A-A4DE-765A5D2ABC55}" type="sibTrans" cxnId="{77276D7F-79A3-4E1A-967B-1838DBCB78A6}">
      <dgm:prSet/>
      <dgm:spPr/>
      <dgm:t>
        <a:bodyPr/>
        <a:lstStyle/>
        <a:p>
          <a:endParaRPr lang="en-AU"/>
        </a:p>
      </dgm:t>
    </dgm:pt>
    <dgm:pt modelId="{BC2D8328-834C-45FC-95E0-35BC621F4633}">
      <dgm:prSet phldrT="[Text]" custT="1"/>
      <dgm:spPr>
        <a:solidFill>
          <a:schemeClr val="tx1"/>
        </a:solidFill>
      </dgm:spPr>
      <dgm:t>
        <a:bodyPr/>
        <a:lstStyle/>
        <a:p>
          <a:r>
            <a:rPr lang="en-AU" sz="1200" smtClean="0"/>
            <a:t>Quality of teaching</a:t>
          </a:r>
          <a:endParaRPr lang="en-AU" sz="1200" dirty="0"/>
        </a:p>
      </dgm:t>
    </dgm:pt>
    <dgm:pt modelId="{15E64DE6-4E25-4D20-9D06-E97DB9ABBBEC}" type="parTrans" cxnId="{5895EB5A-843C-4DE4-9C1A-8371EBC83799}">
      <dgm:prSet/>
      <dgm:spPr>
        <a:solidFill>
          <a:srgbClr val="FFCC00"/>
        </a:solidFill>
        <a:ln>
          <a:solidFill>
            <a:srgbClr val="FFCC00"/>
          </a:solidFill>
        </a:ln>
      </dgm:spPr>
      <dgm:t>
        <a:bodyPr/>
        <a:lstStyle/>
        <a:p>
          <a:endParaRPr lang="en-AU"/>
        </a:p>
      </dgm:t>
    </dgm:pt>
    <dgm:pt modelId="{99A48E10-DF60-4D13-BFF2-670A6EB2437C}" type="sibTrans" cxnId="{5895EB5A-843C-4DE4-9C1A-8371EBC83799}">
      <dgm:prSet/>
      <dgm:spPr/>
      <dgm:t>
        <a:bodyPr/>
        <a:lstStyle/>
        <a:p>
          <a:endParaRPr lang="en-AU"/>
        </a:p>
      </dgm:t>
    </dgm:pt>
    <dgm:pt modelId="{4DF0ECB3-70BC-49AA-8E0E-EDAEF17D9FC8}">
      <dgm:prSet phldrT="[Text]" custT="1"/>
      <dgm:spPr>
        <a:solidFill>
          <a:schemeClr val="tx1"/>
        </a:solidFill>
      </dgm:spPr>
      <dgm:t>
        <a:bodyPr/>
        <a:lstStyle/>
        <a:p>
          <a:r>
            <a:rPr lang="en-AU" sz="1200" dirty="0" smtClean="0"/>
            <a:t>Teacher attitude and behaviour</a:t>
          </a:r>
          <a:endParaRPr lang="en-AU" sz="1200" dirty="0"/>
        </a:p>
      </dgm:t>
    </dgm:pt>
    <dgm:pt modelId="{9109E27A-F7AD-4E28-B1DB-A586187C8975}" type="parTrans" cxnId="{760E3F8C-7678-49BD-BFE3-340E9C594F5A}">
      <dgm:prSet/>
      <dgm:spPr>
        <a:solidFill>
          <a:srgbClr val="FFCC00"/>
        </a:solidFill>
        <a:ln>
          <a:solidFill>
            <a:srgbClr val="FFCC00"/>
          </a:solidFill>
        </a:ln>
      </dgm:spPr>
      <dgm:t>
        <a:bodyPr/>
        <a:lstStyle/>
        <a:p>
          <a:endParaRPr lang="en-AU"/>
        </a:p>
      </dgm:t>
    </dgm:pt>
    <dgm:pt modelId="{CD0F4EFB-3652-4898-B3B9-6B14A35E857F}" type="sibTrans" cxnId="{760E3F8C-7678-49BD-BFE3-340E9C594F5A}">
      <dgm:prSet/>
      <dgm:spPr/>
      <dgm:t>
        <a:bodyPr/>
        <a:lstStyle/>
        <a:p>
          <a:endParaRPr lang="en-AU"/>
        </a:p>
      </dgm:t>
    </dgm:pt>
    <dgm:pt modelId="{644D4A7E-FC71-4C65-A426-2ED7611E0FAD}">
      <dgm:prSet phldrT="[Text]" custT="1"/>
      <dgm:spPr>
        <a:solidFill>
          <a:schemeClr val="tx1"/>
        </a:solidFill>
      </dgm:spPr>
      <dgm:t>
        <a:bodyPr/>
        <a:lstStyle/>
        <a:p>
          <a:r>
            <a:rPr lang="en-AU" sz="1200" dirty="0" smtClean="0"/>
            <a:t>Students confidences, self-esteem and identity</a:t>
          </a:r>
          <a:endParaRPr lang="en-AU" sz="1200" dirty="0"/>
        </a:p>
      </dgm:t>
    </dgm:pt>
    <dgm:pt modelId="{6F39F57E-CF5F-4C89-AA32-3A89A5DDBAA6}" type="parTrans" cxnId="{E6946DFA-7330-4E92-94D3-2E6EF05FCF01}">
      <dgm:prSet/>
      <dgm:spPr>
        <a:solidFill>
          <a:srgbClr val="FFCC00"/>
        </a:solidFill>
        <a:ln>
          <a:solidFill>
            <a:srgbClr val="FFCC00"/>
          </a:solidFill>
        </a:ln>
      </dgm:spPr>
      <dgm:t>
        <a:bodyPr/>
        <a:lstStyle/>
        <a:p>
          <a:endParaRPr lang="en-AU"/>
        </a:p>
      </dgm:t>
    </dgm:pt>
    <dgm:pt modelId="{966C32E4-97FB-4D40-95A3-7D9FF526ECCB}" type="sibTrans" cxnId="{E6946DFA-7330-4E92-94D3-2E6EF05FCF01}">
      <dgm:prSet/>
      <dgm:spPr/>
      <dgm:t>
        <a:bodyPr/>
        <a:lstStyle/>
        <a:p>
          <a:endParaRPr lang="en-AU"/>
        </a:p>
      </dgm:t>
    </dgm:pt>
    <dgm:pt modelId="{64A7951D-8504-484B-BAF2-3803A28EBFCD}">
      <dgm:prSet phldrT="[Text]" custT="1"/>
      <dgm:spPr>
        <a:solidFill>
          <a:schemeClr val="tx1"/>
        </a:solidFill>
      </dgm:spPr>
      <dgm:t>
        <a:bodyPr/>
        <a:lstStyle/>
        <a:p>
          <a:r>
            <a:rPr lang="en-AU" sz="1200" dirty="0" smtClean="0"/>
            <a:t>Cultural clashes</a:t>
          </a:r>
          <a:endParaRPr lang="en-AU" sz="1200" dirty="0"/>
        </a:p>
      </dgm:t>
    </dgm:pt>
    <dgm:pt modelId="{B597DF44-217F-4E5A-B148-F76B7F966CEA}" type="parTrans" cxnId="{A32BFA34-400F-4258-A7E3-5A8CFF971781}">
      <dgm:prSet/>
      <dgm:spPr>
        <a:solidFill>
          <a:srgbClr val="FFCC00"/>
        </a:solidFill>
        <a:ln>
          <a:solidFill>
            <a:srgbClr val="FFCC00"/>
          </a:solidFill>
        </a:ln>
      </dgm:spPr>
      <dgm:t>
        <a:bodyPr/>
        <a:lstStyle/>
        <a:p>
          <a:endParaRPr lang="en-AU"/>
        </a:p>
      </dgm:t>
    </dgm:pt>
    <dgm:pt modelId="{A9758D3B-C1A4-42CB-B53E-822A1BAD458A}" type="sibTrans" cxnId="{A32BFA34-400F-4258-A7E3-5A8CFF971781}">
      <dgm:prSet/>
      <dgm:spPr/>
      <dgm:t>
        <a:bodyPr/>
        <a:lstStyle/>
        <a:p>
          <a:endParaRPr lang="en-AU"/>
        </a:p>
      </dgm:t>
    </dgm:pt>
    <dgm:pt modelId="{B41B0F77-74F1-403F-BDF2-D22CD26BD468}" type="pres">
      <dgm:prSet presAssocID="{942B5B6D-7562-4862-90D7-A6FF804DCD45}" presName="Name0" presStyleCnt="0">
        <dgm:presLayoutVars>
          <dgm:chMax val="1"/>
          <dgm:dir/>
          <dgm:animLvl val="ctr"/>
          <dgm:resizeHandles val="exact"/>
        </dgm:presLayoutVars>
      </dgm:prSet>
      <dgm:spPr/>
      <dgm:t>
        <a:bodyPr/>
        <a:lstStyle/>
        <a:p>
          <a:endParaRPr lang="en-AU"/>
        </a:p>
      </dgm:t>
    </dgm:pt>
    <dgm:pt modelId="{B2420B42-C952-45D6-9C79-35F28D94ABBC}" type="pres">
      <dgm:prSet presAssocID="{9DEAA978-1365-459D-9E59-CCFF240C62F1}" presName="centerShape" presStyleLbl="node0" presStyleIdx="0" presStyleCnt="1" custScaleX="169349" custScaleY="173949"/>
      <dgm:spPr/>
      <dgm:t>
        <a:bodyPr/>
        <a:lstStyle/>
        <a:p>
          <a:endParaRPr lang="en-AU"/>
        </a:p>
      </dgm:t>
    </dgm:pt>
    <dgm:pt modelId="{2F92B1FA-8253-44EF-8368-0C857AD3C697}" type="pres">
      <dgm:prSet presAssocID="{10D46372-9DC5-4869-B26E-54E490B594A5}" presName="parTrans" presStyleLbl="sibTrans2D1" presStyleIdx="0" presStyleCnt="10"/>
      <dgm:spPr/>
      <dgm:t>
        <a:bodyPr/>
        <a:lstStyle/>
        <a:p>
          <a:endParaRPr lang="en-AU"/>
        </a:p>
      </dgm:t>
    </dgm:pt>
    <dgm:pt modelId="{F14490F0-8DBE-4E03-98A4-E7D4B35A085E}" type="pres">
      <dgm:prSet presAssocID="{10D46372-9DC5-4869-B26E-54E490B594A5}" presName="connectorText" presStyleLbl="sibTrans2D1" presStyleIdx="0" presStyleCnt="10"/>
      <dgm:spPr/>
      <dgm:t>
        <a:bodyPr/>
        <a:lstStyle/>
        <a:p>
          <a:endParaRPr lang="en-AU"/>
        </a:p>
      </dgm:t>
    </dgm:pt>
    <dgm:pt modelId="{FFCF78AE-756E-4A9E-BA8F-4D8CC9D2E2F3}" type="pres">
      <dgm:prSet presAssocID="{74A67202-5DAE-4BD8-9ACF-1E1F2C015BE1}" presName="node" presStyleLbl="node1" presStyleIdx="0" presStyleCnt="10" custScaleX="108765" custScaleY="111719">
        <dgm:presLayoutVars>
          <dgm:bulletEnabled val="1"/>
        </dgm:presLayoutVars>
      </dgm:prSet>
      <dgm:spPr/>
      <dgm:t>
        <a:bodyPr/>
        <a:lstStyle/>
        <a:p>
          <a:endParaRPr lang="en-AU"/>
        </a:p>
      </dgm:t>
    </dgm:pt>
    <dgm:pt modelId="{C3FC4C3C-00E9-4EA8-9A20-22FB32733DAB}" type="pres">
      <dgm:prSet presAssocID="{3E4E486C-0F38-4A2A-A857-8D77F2DFB34F}" presName="parTrans" presStyleLbl="sibTrans2D1" presStyleIdx="1" presStyleCnt="10"/>
      <dgm:spPr/>
      <dgm:t>
        <a:bodyPr/>
        <a:lstStyle/>
        <a:p>
          <a:endParaRPr lang="en-AU"/>
        </a:p>
      </dgm:t>
    </dgm:pt>
    <dgm:pt modelId="{40A0A2AC-15E4-4F36-807D-B1870799D1B9}" type="pres">
      <dgm:prSet presAssocID="{3E4E486C-0F38-4A2A-A857-8D77F2DFB34F}" presName="connectorText" presStyleLbl="sibTrans2D1" presStyleIdx="1" presStyleCnt="10"/>
      <dgm:spPr/>
      <dgm:t>
        <a:bodyPr/>
        <a:lstStyle/>
        <a:p>
          <a:endParaRPr lang="en-AU"/>
        </a:p>
      </dgm:t>
    </dgm:pt>
    <dgm:pt modelId="{BD05F82E-FEAC-4DAB-9A76-11062EA50542}" type="pres">
      <dgm:prSet presAssocID="{E22429FE-4452-4CF2-B75C-34380FAC0C47}" presName="node" presStyleLbl="node1" presStyleIdx="1" presStyleCnt="10" custScaleX="108935" custScaleY="117636">
        <dgm:presLayoutVars>
          <dgm:bulletEnabled val="1"/>
        </dgm:presLayoutVars>
      </dgm:prSet>
      <dgm:spPr/>
      <dgm:t>
        <a:bodyPr/>
        <a:lstStyle/>
        <a:p>
          <a:endParaRPr lang="en-AU"/>
        </a:p>
      </dgm:t>
    </dgm:pt>
    <dgm:pt modelId="{1D90C566-3CFB-450C-9646-69F11FF0897F}" type="pres">
      <dgm:prSet presAssocID="{CBADCF68-F6CA-4BAD-AFF7-3ED96CFCF7A5}" presName="parTrans" presStyleLbl="sibTrans2D1" presStyleIdx="2" presStyleCnt="10"/>
      <dgm:spPr/>
      <dgm:t>
        <a:bodyPr/>
        <a:lstStyle/>
        <a:p>
          <a:endParaRPr lang="en-AU"/>
        </a:p>
      </dgm:t>
    </dgm:pt>
    <dgm:pt modelId="{2E055B92-4A3A-4529-9F4E-863889386D5D}" type="pres">
      <dgm:prSet presAssocID="{CBADCF68-F6CA-4BAD-AFF7-3ED96CFCF7A5}" presName="connectorText" presStyleLbl="sibTrans2D1" presStyleIdx="2" presStyleCnt="10"/>
      <dgm:spPr/>
      <dgm:t>
        <a:bodyPr/>
        <a:lstStyle/>
        <a:p>
          <a:endParaRPr lang="en-AU"/>
        </a:p>
      </dgm:t>
    </dgm:pt>
    <dgm:pt modelId="{68F0B106-2C19-4725-A3B7-E5F29B228F1F}" type="pres">
      <dgm:prSet presAssocID="{FA550E71-F405-412B-A864-E252DC3E4F7A}" presName="node" presStyleLbl="node1" presStyleIdx="2" presStyleCnt="10" custScaleX="108765" custScaleY="111719">
        <dgm:presLayoutVars>
          <dgm:bulletEnabled val="1"/>
        </dgm:presLayoutVars>
      </dgm:prSet>
      <dgm:spPr/>
      <dgm:t>
        <a:bodyPr/>
        <a:lstStyle/>
        <a:p>
          <a:endParaRPr lang="en-AU"/>
        </a:p>
      </dgm:t>
    </dgm:pt>
    <dgm:pt modelId="{10290EF2-5253-45CB-B284-0D5E650F5C5E}" type="pres">
      <dgm:prSet presAssocID="{E8472C0C-4901-4B1E-832C-C8D317D366F1}" presName="parTrans" presStyleLbl="sibTrans2D1" presStyleIdx="3" presStyleCnt="10"/>
      <dgm:spPr/>
      <dgm:t>
        <a:bodyPr/>
        <a:lstStyle/>
        <a:p>
          <a:endParaRPr lang="en-AU"/>
        </a:p>
      </dgm:t>
    </dgm:pt>
    <dgm:pt modelId="{9BE4D234-E93B-4F0F-B768-85DB1BECA626}" type="pres">
      <dgm:prSet presAssocID="{E8472C0C-4901-4B1E-832C-C8D317D366F1}" presName="connectorText" presStyleLbl="sibTrans2D1" presStyleIdx="3" presStyleCnt="10"/>
      <dgm:spPr/>
      <dgm:t>
        <a:bodyPr/>
        <a:lstStyle/>
        <a:p>
          <a:endParaRPr lang="en-AU"/>
        </a:p>
      </dgm:t>
    </dgm:pt>
    <dgm:pt modelId="{53A87E59-D765-4473-A27E-9D07E81A323A}" type="pres">
      <dgm:prSet presAssocID="{9F211D47-81CD-4BD9-8BA2-AB6ECAC764F4}" presName="node" presStyleLbl="node1" presStyleIdx="3" presStyleCnt="10" custScaleX="108765" custScaleY="111719">
        <dgm:presLayoutVars>
          <dgm:bulletEnabled val="1"/>
        </dgm:presLayoutVars>
      </dgm:prSet>
      <dgm:spPr/>
      <dgm:t>
        <a:bodyPr/>
        <a:lstStyle/>
        <a:p>
          <a:endParaRPr lang="en-AU"/>
        </a:p>
      </dgm:t>
    </dgm:pt>
    <dgm:pt modelId="{3AF9DA4E-E74C-4504-90B9-EE01308F6EC2}" type="pres">
      <dgm:prSet presAssocID="{1364A872-904E-44B9-9B8D-46835891577A}" presName="parTrans" presStyleLbl="sibTrans2D1" presStyleIdx="4" presStyleCnt="10"/>
      <dgm:spPr/>
      <dgm:t>
        <a:bodyPr/>
        <a:lstStyle/>
        <a:p>
          <a:endParaRPr lang="en-AU"/>
        </a:p>
      </dgm:t>
    </dgm:pt>
    <dgm:pt modelId="{90DD74BE-C45E-4437-8A5A-B5292495293F}" type="pres">
      <dgm:prSet presAssocID="{1364A872-904E-44B9-9B8D-46835891577A}" presName="connectorText" presStyleLbl="sibTrans2D1" presStyleIdx="4" presStyleCnt="10"/>
      <dgm:spPr/>
      <dgm:t>
        <a:bodyPr/>
        <a:lstStyle/>
        <a:p>
          <a:endParaRPr lang="en-AU"/>
        </a:p>
      </dgm:t>
    </dgm:pt>
    <dgm:pt modelId="{6DE638F2-424A-45FE-9D51-70CB9685D148}" type="pres">
      <dgm:prSet presAssocID="{AE85ADEE-E7E6-4CBC-94A5-D91EC61E1A78}" presName="node" presStyleLbl="node1" presStyleIdx="4" presStyleCnt="10" custScaleX="108765" custScaleY="111719">
        <dgm:presLayoutVars>
          <dgm:bulletEnabled val="1"/>
        </dgm:presLayoutVars>
      </dgm:prSet>
      <dgm:spPr/>
      <dgm:t>
        <a:bodyPr/>
        <a:lstStyle/>
        <a:p>
          <a:endParaRPr lang="en-AU"/>
        </a:p>
      </dgm:t>
    </dgm:pt>
    <dgm:pt modelId="{09259EF5-1DDA-4B06-8AB8-AD0742382D31}" type="pres">
      <dgm:prSet presAssocID="{A9CA4153-9056-4356-B949-0F6A2EC73BC0}" presName="parTrans" presStyleLbl="sibTrans2D1" presStyleIdx="5" presStyleCnt="10"/>
      <dgm:spPr/>
      <dgm:t>
        <a:bodyPr/>
        <a:lstStyle/>
        <a:p>
          <a:endParaRPr lang="en-AU"/>
        </a:p>
      </dgm:t>
    </dgm:pt>
    <dgm:pt modelId="{4B2A93E5-D50B-4698-845C-4AA18B1ECE2D}" type="pres">
      <dgm:prSet presAssocID="{A9CA4153-9056-4356-B949-0F6A2EC73BC0}" presName="connectorText" presStyleLbl="sibTrans2D1" presStyleIdx="5" presStyleCnt="10"/>
      <dgm:spPr/>
      <dgm:t>
        <a:bodyPr/>
        <a:lstStyle/>
        <a:p>
          <a:endParaRPr lang="en-AU"/>
        </a:p>
      </dgm:t>
    </dgm:pt>
    <dgm:pt modelId="{4A990E93-F175-4E78-8D1A-73C5FEE1629A}" type="pres">
      <dgm:prSet presAssocID="{3C6819E1-114E-40A1-B82B-DB3AEC26F048}" presName="node" presStyleLbl="node1" presStyleIdx="5" presStyleCnt="10" custScaleX="108765" custScaleY="111719">
        <dgm:presLayoutVars>
          <dgm:bulletEnabled val="1"/>
        </dgm:presLayoutVars>
      </dgm:prSet>
      <dgm:spPr/>
      <dgm:t>
        <a:bodyPr/>
        <a:lstStyle/>
        <a:p>
          <a:endParaRPr lang="en-AU"/>
        </a:p>
      </dgm:t>
    </dgm:pt>
    <dgm:pt modelId="{E0D0DB30-9DED-45E1-B115-8FB062F93864}" type="pres">
      <dgm:prSet presAssocID="{15E64DE6-4E25-4D20-9D06-E97DB9ABBBEC}" presName="parTrans" presStyleLbl="sibTrans2D1" presStyleIdx="6" presStyleCnt="10"/>
      <dgm:spPr/>
      <dgm:t>
        <a:bodyPr/>
        <a:lstStyle/>
        <a:p>
          <a:endParaRPr lang="en-AU"/>
        </a:p>
      </dgm:t>
    </dgm:pt>
    <dgm:pt modelId="{90C23485-ED8C-419A-BDDD-AE00EC47B991}" type="pres">
      <dgm:prSet presAssocID="{15E64DE6-4E25-4D20-9D06-E97DB9ABBBEC}" presName="connectorText" presStyleLbl="sibTrans2D1" presStyleIdx="6" presStyleCnt="10"/>
      <dgm:spPr/>
      <dgm:t>
        <a:bodyPr/>
        <a:lstStyle/>
        <a:p>
          <a:endParaRPr lang="en-AU"/>
        </a:p>
      </dgm:t>
    </dgm:pt>
    <dgm:pt modelId="{B47CCE61-A589-4769-A732-E5E5DD76C905}" type="pres">
      <dgm:prSet presAssocID="{BC2D8328-834C-45FC-95E0-35BC621F4633}" presName="node" presStyleLbl="node1" presStyleIdx="6" presStyleCnt="10" custScaleX="108765" custScaleY="111719">
        <dgm:presLayoutVars>
          <dgm:bulletEnabled val="1"/>
        </dgm:presLayoutVars>
      </dgm:prSet>
      <dgm:spPr/>
      <dgm:t>
        <a:bodyPr/>
        <a:lstStyle/>
        <a:p>
          <a:endParaRPr lang="en-AU"/>
        </a:p>
      </dgm:t>
    </dgm:pt>
    <dgm:pt modelId="{0B5961E9-CB44-43FF-8EBC-B7C3ADDF25FB}" type="pres">
      <dgm:prSet presAssocID="{9109E27A-F7AD-4E28-B1DB-A586187C8975}" presName="parTrans" presStyleLbl="sibTrans2D1" presStyleIdx="7" presStyleCnt="10"/>
      <dgm:spPr/>
      <dgm:t>
        <a:bodyPr/>
        <a:lstStyle/>
        <a:p>
          <a:endParaRPr lang="en-AU"/>
        </a:p>
      </dgm:t>
    </dgm:pt>
    <dgm:pt modelId="{B87E862C-881F-47E5-B3FA-A3F65436EEE2}" type="pres">
      <dgm:prSet presAssocID="{9109E27A-F7AD-4E28-B1DB-A586187C8975}" presName="connectorText" presStyleLbl="sibTrans2D1" presStyleIdx="7" presStyleCnt="10"/>
      <dgm:spPr/>
      <dgm:t>
        <a:bodyPr/>
        <a:lstStyle/>
        <a:p>
          <a:endParaRPr lang="en-AU"/>
        </a:p>
      </dgm:t>
    </dgm:pt>
    <dgm:pt modelId="{C664D3AA-5CAF-4DA2-B8EE-1FD1E2B97D54}" type="pres">
      <dgm:prSet presAssocID="{4DF0ECB3-70BC-49AA-8E0E-EDAEF17D9FC8}" presName="node" presStyleLbl="node1" presStyleIdx="7" presStyleCnt="10" custScaleX="108765" custScaleY="111719">
        <dgm:presLayoutVars>
          <dgm:bulletEnabled val="1"/>
        </dgm:presLayoutVars>
      </dgm:prSet>
      <dgm:spPr/>
      <dgm:t>
        <a:bodyPr/>
        <a:lstStyle/>
        <a:p>
          <a:endParaRPr lang="en-AU"/>
        </a:p>
      </dgm:t>
    </dgm:pt>
    <dgm:pt modelId="{A883399B-D01E-425E-B673-7DEBD49070EE}" type="pres">
      <dgm:prSet presAssocID="{6F39F57E-CF5F-4C89-AA32-3A89A5DDBAA6}" presName="parTrans" presStyleLbl="sibTrans2D1" presStyleIdx="8" presStyleCnt="10"/>
      <dgm:spPr/>
      <dgm:t>
        <a:bodyPr/>
        <a:lstStyle/>
        <a:p>
          <a:endParaRPr lang="en-AU"/>
        </a:p>
      </dgm:t>
    </dgm:pt>
    <dgm:pt modelId="{21F92990-F252-40EB-A258-448391C04000}" type="pres">
      <dgm:prSet presAssocID="{6F39F57E-CF5F-4C89-AA32-3A89A5DDBAA6}" presName="connectorText" presStyleLbl="sibTrans2D1" presStyleIdx="8" presStyleCnt="10"/>
      <dgm:spPr/>
      <dgm:t>
        <a:bodyPr/>
        <a:lstStyle/>
        <a:p>
          <a:endParaRPr lang="en-AU"/>
        </a:p>
      </dgm:t>
    </dgm:pt>
    <dgm:pt modelId="{0EB7A148-A8A3-40EE-9C25-97B18C2FE52C}" type="pres">
      <dgm:prSet presAssocID="{644D4A7E-FC71-4C65-A426-2ED7611E0FAD}" presName="node" presStyleLbl="node1" presStyleIdx="8" presStyleCnt="10" custScaleX="108765" custScaleY="111719">
        <dgm:presLayoutVars>
          <dgm:bulletEnabled val="1"/>
        </dgm:presLayoutVars>
      </dgm:prSet>
      <dgm:spPr/>
      <dgm:t>
        <a:bodyPr/>
        <a:lstStyle/>
        <a:p>
          <a:endParaRPr lang="en-AU"/>
        </a:p>
      </dgm:t>
    </dgm:pt>
    <dgm:pt modelId="{07ECE60B-6554-457D-A661-713EEE7356DD}" type="pres">
      <dgm:prSet presAssocID="{B597DF44-217F-4E5A-B148-F76B7F966CEA}" presName="parTrans" presStyleLbl="sibTrans2D1" presStyleIdx="9" presStyleCnt="10"/>
      <dgm:spPr/>
      <dgm:t>
        <a:bodyPr/>
        <a:lstStyle/>
        <a:p>
          <a:endParaRPr lang="en-AU"/>
        </a:p>
      </dgm:t>
    </dgm:pt>
    <dgm:pt modelId="{E0CDE3AE-CD32-48D1-B2E5-3EDC5197281A}" type="pres">
      <dgm:prSet presAssocID="{B597DF44-217F-4E5A-B148-F76B7F966CEA}" presName="connectorText" presStyleLbl="sibTrans2D1" presStyleIdx="9" presStyleCnt="10"/>
      <dgm:spPr/>
      <dgm:t>
        <a:bodyPr/>
        <a:lstStyle/>
        <a:p>
          <a:endParaRPr lang="en-AU"/>
        </a:p>
      </dgm:t>
    </dgm:pt>
    <dgm:pt modelId="{E6DA0F1E-53B4-480A-BD55-28D796895AC7}" type="pres">
      <dgm:prSet presAssocID="{64A7951D-8504-484B-BAF2-3803A28EBFCD}" presName="node" presStyleLbl="node1" presStyleIdx="9" presStyleCnt="10" custScaleX="108765" custScaleY="111719">
        <dgm:presLayoutVars>
          <dgm:bulletEnabled val="1"/>
        </dgm:presLayoutVars>
      </dgm:prSet>
      <dgm:spPr/>
      <dgm:t>
        <a:bodyPr/>
        <a:lstStyle/>
        <a:p>
          <a:endParaRPr lang="en-AU"/>
        </a:p>
      </dgm:t>
    </dgm:pt>
  </dgm:ptLst>
  <dgm:cxnLst>
    <dgm:cxn modelId="{1F1E56D7-7C03-4C4A-8BFF-E7DCF0911C80}" type="presOf" srcId="{A9CA4153-9056-4356-B949-0F6A2EC73BC0}" destId="{4B2A93E5-D50B-4698-845C-4AA18B1ECE2D}" srcOrd="1" destOrd="0" presId="urn:microsoft.com/office/officeart/2005/8/layout/radial5"/>
    <dgm:cxn modelId="{DB09FA2C-7BCA-4C65-85C6-24DA480D061F}" type="presOf" srcId="{644D4A7E-FC71-4C65-A426-2ED7611E0FAD}" destId="{0EB7A148-A8A3-40EE-9C25-97B18C2FE52C}" srcOrd="0" destOrd="0" presId="urn:microsoft.com/office/officeart/2005/8/layout/radial5"/>
    <dgm:cxn modelId="{10C022B6-AE52-458C-A5D6-5A26433E44B6}" type="presOf" srcId="{BC2D8328-834C-45FC-95E0-35BC621F4633}" destId="{B47CCE61-A589-4769-A732-E5E5DD76C905}" srcOrd="0" destOrd="0" presId="urn:microsoft.com/office/officeart/2005/8/layout/radial5"/>
    <dgm:cxn modelId="{5A5934DB-ABA2-4C97-8E3E-39A5488D9A73}" type="presOf" srcId="{E8472C0C-4901-4B1E-832C-C8D317D366F1}" destId="{9BE4D234-E93B-4F0F-B768-85DB1BECA626}" srcOrd="1" destOrd="0" presId="urn:microsoft.com/office/officeart/2005/8/layout/radial5"/>
    <dgm:cxn modelId="{7F7BC5F7-52B2-4831-8BA0-0886BDE04DD7}" type="presOf" srcId="{9DEAA978-1365-459D-9E59-CCFF240C62F1}" destId="{B2420B42-C952-45D6-9C79-35F28D94ABBC}" srcOrd="0" destOrd="0" presId="urn:microsoft.com/office/officeart/2005/8/layout/radial5"/>
    <dgm:cxn modelId="{84352392-D085-42E4-B5B4-FBBA5A90FF4F}" srcId="{9DEAA978-1365-459D-9E59-CCFF240C62F1}" destId="{E22429FE-4452-4CF2-B75C-34380FAC0C47}" srcOrd="1" destOrd="0" parTransId="{3E4E486C-0F38-4A2A-A857-8D77F2DFB34F}" sibTransId="{36E1C46A-EAD2-482D-8FB0-9D5518A64F92}"/>
    <dgm:cxn modelId="{AEA1A300-C30F-4FA6-8CC5-DD6FF6720375}" srcId="{9DEAA978-1365-459D-9E59-CCFF240C62F1}" destId="{74A67202-5DAE-4BD8-9ACF-1E1F2C015BE1}" srcOrd="0" destOrd="0" parTransId="{10D46372-9DC5-4869-B26E-54E490B594A5}" sibTransId="{CC1D6DB4-D1A7-482B-9636-086E83CA17F5}"/>
    <dgm:cxn modelId="{86F3686F-6067-4E8A-A336-4EA08FF7F81D}" type="presOf" srcId="{74A67202-5DAE-4BD8-9ACF-1E1F2C015BE1}" destId="{FFCF78AE-756E-4A9E-BA8F-4D8CC9D2E2F3}" srcOrd="0" destOrd="0" presId="urn:microsoft.com/office/officeart/2005/8/layout/radial5"/>
    <dgm:cxn modelId="{5B1515B3-AC50-4BE3-999F-9D0DCB7C3E51}" type="presOf" srcId="{1364A872-904E-44B9-9B8D-46835891577A}" destId="{3AF9DA4E-E74C-4504-90B9-EE01308F6EC2}" srcOrd="0" destOrd="0" presId="urn:microsoft.com/office/officeart/2005/8/layout/radial5"/>
    <dgm:cxn modelId="{FFD7CBF2-63C0-4183-887B-9CAE8209A392}" srcId="{9DEAA978-1365-459D-9E59-CCFF240C62F1}" destId="{9F211D47-81CD-4BD9-8BA2-AB6ECAC764F4}" srcOrd="3" destOrd="0" parTransId="{E8472C0C-4901-4B1E-832C-C8D317D366F1}" sibTransId="{15CAB73A-E55E-42F3-8E2D-E5D0FBC27C3C}"/>
    <dgm:cxn modelId="{CAEB8782-9C48-433D-9DA1-7E1A696C57A6}" type="presOf" srcId="{942B5B6D-7562-4862-90D7-A6FF804DCD45}" destId="{B41B0F77-74F1-403F-BDF2-D22CD26BD468}" srcOrd="0" destOrd="0" presId="urn:microsoft.com/office/officeart/2005/8/layout/radial5"/>
    <dgm:cxn modelId="{FAE64FC6-E90F-47FA-9C71-1F9B727DDEF4}" type="presOf" srcId="{AE85ADEE-E7E6-4CBC-94A5-D91EC61E1A78}" destId="{6DE638F2-424A-45FE-9D51-70CB9685D148}" srcOrd="0" destOrd="0" presId="urn:microsoft.com/office/officeart/2005/8/layout/radial5"/>
    <dgm:cxn modelId="{C74CA1C4-B488-4D21-AA4B-1FAAA9DD2F15}" srcId="{9DEAA978-1365-459D-9E59-CCFF240C62F1}" destId="{FA550E71-F405-412B-A864-E252DC3E4F7A}" srcOrd="2" destOrd="0" parTransId="{CBADCF68-F6CA-4BAD-AFF7-3ED96CFCF7A5}" sibTransId="{70E63DE8-CDF8-42FA-A301-F04FB77220F1}"/>
    <dgm:cxn modelId="{BD7A7019-19B7-49CD-90C7-BEED9DD252F3}" type="presOf" srcId="{9F211D47-81CD-4BD9-8BA2-AB6ECAC764F4}" destId="{53A87E59-D765-4473-A27E-9D07E81A323A}" srcOrd="0" destOrd="0" presId="urn:microsoft.com/office/officeart/2005/8/layout/radial5"/>
    <dgm:cxn modelId="{AFC525AB-0389-4FB9-B789-E2A3A0C743E7}" type="presOf" srcId="{10D46372-9DC5-4869-B26E-54E490B594A5}" destId="{F14490F0-8DBE-4E03-98A4-E7D4B35A085E}" srcOrd="1" destOrd="0" presId="urn:microsoft.com/office/officeart/2005/8/layout/radial5"/>
    <dgm:cxn modelId="{B1778811-AB93-4E57-B9DE-6A4464B54042}" type="presOf" srcId="{E8472C0C-4901-4B1E-832C-C8D317D366F1}" destId="{10290EF2-5253-45CB-B284-0D5E650F5C5E}" srcOrd="0" destOrd="0" presId="urn:microsoft.com/office/officeart/2005/8/layout/radial5"/>
    <dgm:cxn modelId="{D0C2E75D-7365-4BFA-8AA3-39A17DAEC324}" type="presOf" srcId="{3E4E486C-0F38-4A2A-A857-8D77F2DFB34F}" destId="{40A0A2AC-15E4-4F36-807D-B1870799D1B9}" srcOrd="1" destOrd="0" presId="urn:microsoft.com/office/officeart/2005/8/layout/radial5"/>
    <dgm:cxn modelId="{0F7810E1-C23B-4B5A-8AD0-16A3776E60C7}" type="presOf" srcId="{E22429FE-4452-4CF2-B75C-34380FAC0C47}" destId="{BD05F82E-FEAC-4DAB-9A76-11062EA50542}" srcOrd="0" destOrd="0" presId="urn:microsoft.com/office/officeart/2005/8/layout/radial5"/>
    <dgm:cxn modelId="{A32BFA34-400F-4258-A7E3-5A8CFF971781}" srcId="{9DEAA978-1365-459D-9E59-CCFF240C62F1}" destId="{64A7951D-8504-484B-BAF2-3803A28EBFCD}" srcOrd="9" destOrd="0" parTransId="{B597DF44-217F-4E5A-B148-F76B7F966CEA}" sibTransId="{A9758D3B-C1A4-42CB-B53E-822A1BAD458A}"/>
    <dgm:cxn modelId="{24509798-FD6A-4FE7-BBC4-B5B2273A7C3A}" type="presOf" srcId="{6F39F57E-CF5F-4C89-AA32-3A89A5DDBAA6}" destId="{21F92990-F252-40EB-A258-448391C04000}" srcOrd="1" destOrd="0" presId="urn:microsoft.com/office/officeart/2005/8/layout/radial5"/>
    <dgm:cxn modelId="{A21A36BA-B80E-4A62-9F94-02972C54B403}" type="presOf" srcId="{3E4E486C-0F38-4A2A-A857-8D77F2DFB34F}" destId="{C3FC4C3C-00E9-4EA8-9A20-22FB32733DAB}" srcOrd="0" destOrd="0" presId="urn:microsoft.com/office/officeart/2005/8/layout/radial5"/>
    <dgm:cxn modelId="{AA4DABD1-245E-462A-9BA9-A615676D803F}" type="presOf" srcId="{1364A872-904E-44B9-9B8D-46835891577A}" destId="{90DD74BE-C45E-4437-8A5A-B5292495293F}" srcOrd="1" destOrd="0" presId="urn:microsoft.com/office/officeart/2005/8/layout/radial5"/>
    <dgm:cxn modelId="{0525DBD3-34C1-4D1A-8EB1-9345FE0A0A20}" type="presOf" srcId="{4DF0ECB3-70BC-49AA-8E0E-EDAEF17D9FC8}" destId="{C664D3AA-5CAF-4DA2-B8EE-1FD1E2B97D54}" srcOrd="0" destOrd="0" presId="urn:microsoft.com/office/officeart/2005/8/layout/radial5"/>
    <dgm:cxn modelId="{0F16BB85-757B-4481-80E9-7269036E2DAA}" type="presOf" srcId="{CBADCF68-F6CA-4BAD-AFF7-3ED96CFCF7A5}" destId="{1D90C566-3CFB-450C-9646-69F11FF0897F}" srcOrd="0" destOrd="0" presId="urn:microsoft.com/office/officeart/2005/8/layout/radial5"/>
    <dgm:cxn modelId="{F764D5A9-948D-423A-AD4C-2AE99971972F}" type="presOf" srcId="{3C6819E1-114E-40A1-B82B-DB3AEC26F048}" destId="{4A990E93-F175-4E78-8D1A-73C5FEE1629A}" srcOrd="0" destOrd="0" presId="urn:microsoft.com/office/officeart/2005/8/layout/radial5"/>
    <dgm:cxn modelId="{9D6F9B45-1D99-4395-90FA-19EF693D844E}" type="presOf" srcId="{B597DF44-217F-4E5A-B148-F76B7F966CEA}" destId="{07ECE60B-6554-457D-A661-713EEE7356DD}" srcOrd="0" destOrd="0" presId="urn:microsoft.com/office/officeart/2005/8/layout/radial5"/>
    <dgm:cxn modelId="{B30AC64D-D695-44CC-8C7F-C43B82E7DFB4}" type="presOf" srcId="{CBADCF68-F6CA-4BAD-AFF7-3ED96CFCF7A5}" destId="{2E055B92-4A3A-4529-9F4E-863889386D5D}" srcOrd="1" destOrd="0" presId="urn:microsoft.com/office/officeart/2005/8/layout/radial5"/>
    <dgm:cxn modelId="{74E19786-287E-40D0-93EA-5EE6AAA7B545}" type="presOf" srcId="{64A7951D-8504-484B-BAF2-3803A28EBFCD}" destId="{E6DA0F1E-53B4-480A-BD55-28D796895AC7}" srcOrd="0" destOrd="0" presId="urn:microsoft.com/office/officeart/2005/8/layout/radial5"/>
    <dgm:cxn modelId="{F3057185-4D7D-47A1-94CC-7B934EFD01BF}" type="presOf" srcId="{15E64DE6-4E25-4D20-9D06-E97DB9ABBBEC}" destId="{E0D0DB30-9DED-45E1-B115-8FB062F93864}" srcOrd="0" destOrd="0" presId="urn:microsoft.com/office/officeart/2005/8/layout/radial5"/>
    <dgm:cxn modelId="{598F21A7-3D6D-4E1A-9BEA-A9E447E549D9}" type="presOf" srcId="{FA550E71-F405-412B-A864-E252DC3E4F7A}" destId="{68F0B106-2C19-4725-A3B7-E5F29B228F1F}" srcOrd="0" destOrd="0" presId="urn:microsoft.com/office/officeart/2005/8/layout/radial5"/>
    <dgm:cxn modelId="{21728047-FC2C-4C70-88A3-8DE123287AB0}" type="presOf" srcId="{15E64DE6-4E25-4D20-9D06-E97DB9ABBBEC}" destId="{90C23485-ED8C-419A-BDDD-AE00EC47B991}" srcOrd="1" destOrd="0" presId="urn:microsoft.com/office/officeart/2005/8/layout/radial5"/>
    <dgm:cxn modelId="{3C6F07C9-8724-4545-B6AD-A07CCC9B5482}" srcId="{942B5B6D-7562-4862-90D7-A6FF804DCD45}" destId="{9DEAA978-1365-459D-9E59-CCFF240C62F1}" srcOrd="0" destOrd="0" parTransId="{10BD7435-543D-465A-9F3D-EC7E03C86426}" sibTransId="{FE1C3C49-310E-49E1-BD05-5D3797356B5E}"/>
    <dgm:cxn modelId="{545B40C4-4F42-4CDC-AB0F-5A927A02F9FD}" type="presOf" srcId="{6F39F57E-CF5F-4C89-AA32-3A89A5DDBAA6}" destId="{A883399B-D01E-425E-B673-7DEBD49070EE}" srcOrd="0" destOrd="0" presId="urn:microsoft.com/office/officeart/2005/8/layout/radial5"/>
    <dgm:cxn modelId="{8C04F523-BDF2-46F8-9443-5E4EB3F8E44A}" srcId="{9DEAA978-1365-459D-9E59-CCFF240C62F1}" destId="{AE85ADEE-E7E6-4CBC-94A5-D91EC61E1A78}" srcOrd="4" destOrd="0" parTransId="{1364A872-904E-44B9-9B8D-46835891577A}" sibTransId="{4164ED5E-1970-4E36-ABA6-F44CB66A7156}"/>
    <dgm:cxn modelId="{B0E11948-AB0E-4A59-8B4A-7B5DCB360A49}" type="presOf" srcId="{10D46372-9DC5-4869-B26E-54E490B594A5}" destId="{2F92B1FA-8253-44EF-8368-0C857AD3C697}" srcOrd="0" destOrd="0" presId="urn:microsoft.com/office/officeart/2005/8/layout/radial5"/>
    <dgm:cxn modelId="{DA2482DB-521E-4A8D-905D-066D3CB693F4}" type="presOf" srcId="{9109E27A-F7AD-4E28-B1DB-A586187C8975}" destId="{B87E862C-881F-47E5-B3FA-A3F65436EEE2}" srcOrd="1" destOrd="0" presId="urn:microsoft.com/office/officeart/2005/8/layout/radial5"/>
    <dgm:cxn modelId="{E6946DFA-7330-4E92-94D3-2E6EF05FCF01}" srcId="{9DEAA978-1365-459D-9E59-CCFF240C62F1}" destId="{644D4A7E-FC71-4C65-A426-2ED7611E0FAD}" srcOrd="8" destOrd="0" parTransId="{6F39F57E-CF5F-4C89-AA32-3A89A5DDBAA6}" sibTransId="{966C32E4-97FB-4D40-95A3-7D9FF526ECCB}"/>
    <dgm:cxn modelId="{6DCCF90D-E294-4802-A495-E4B839CAE6EF}" type="presOf" srcId="{9109E27A-F7AD-4E28-B1DB-A586187C8975}" destId="{0B5961E9-CB44-43FF-8EBC-B7C3ADDF25FB}" srcOrd="0" destOrd="0" presId="urn:microsoft.com/office/officeart/2005/8/layout/radial5"/>
    <dgm:cxn modelId="{5895EB5A-843C-4DE4-9C1A-8371EBC83799}" srcId="{9DEAA978-1365-459D-9E59-CCFF240C62F1}" destId="{BC2D8328-834C-45FC-95E0-35BC621F4633}" srcOrd="6" destOrd="0" parTransId="{15E64DE6-4E25-4D20-9D06-E97DB9ABBBEC}" sibTransId="{99A48E10-DF60-4D13-BFF2-670A6EB2437C}"/>
    <dgm:cxn modelId="{77276D7F-79A3-4E1A-967B-1838DBCB78A6}" srcId="{9DEAA978-1365-459D-9E59-CCFF240C62F1}" destId="{3C6819E1-114E-40A1-B82B-DB3AEC26F048}" srcOrd="5" destOrd="0" parTransId="{A9CA4153-9056-4356-B949-0F6A2EC73BC0}" sibTransId="{8C644725-83DB-434A-A4DE-765A5D2ABC55}"/>
    <dgm:cxn modelId="{C6AAD289-0553-4288-8EF7-FA51E63D059B}" type="presOf" srcId="{A9CA4153-9056-4356-B949-0F6A2EC73BC0}" destId="{09259EF5-1DDA-4B06-8AB8-AD0742382D31}" srcOrd="0" destOrd="0" presId="urn:microsoft.com/office/officeart/2005/8/layout/radial5"/>
    <dgm:cxn modelId="{760E3F8C-7678-49BD-BFE3-340E9C594F5A}" srcId="{9DEAA978-1365-459D-9E59-CCFF240C62F1}" destId="{4DF0ECB3-70BC-49AA-8E0E-EDAEF17D9FC8}" srcOrd="7" destOrd="0" parTransId="{9109E27A-F7AD-4E28-B1DB-A586187C8975}" sibTransId="{CD0F4EFB-3652-4898-B3B9-6B14A35E857F}"/>
    <dgm:cxn modelId="{7EF07BEF-1D2A-47CD-BD95-1D5FD372A1B1}" type="presOf" srcId="{B597DF44-217F-4E5A-B148-F76B7F966CEA}" destId="{E0CDE3AE-CD32-48D1-B2E5-3EDC5197281A}" srcOrd="1" destOrd="0" presId="urn:microsoft.com/office/officeart/2005/8/layout/radial5"/>
    <dgm:cxn modelId="{E881F225-4147-4E5A-BDDC-0D63C41BAC18}" type="presParOf" srcId="{B41B0F77-74F1-403F-BDF2-D22CD26BD468}" destId="{B2420B42-C952-45D6-9C79-35F28D94ABBC}" srcOrd="0" destOrd="0" presId="urn:microsoft.com/office/officeart/2005/8/layout/radial5"/>
    <dgm:cxn modelId="{0E4E76E1-B6DD-439F-BD40-3F8201D58252}" type="presParOf" srcId="{B41B0F77-74F1-403F-BDF2-D22CD26BD468}" destId="{2F92B1FA-8253-44EF-8368-0C857AD3C697}" srcOrd="1" destOrd="0" presId="urn:microsoft.com/office/officeart/2005/8/layout/radial5"/>
    <dgm:cxn modelId="{6CC34C3B-87E0-4647-A506-18299D5FD187}" type="presParOf" srcId="{2F92B1FA-8253-44EF-8368-0C857AD3C697}" destId="{F14490F0-8DBE-4E03-98A4-E7D4B35A085E}" srcOrd="0" destOrd="0" presId="urn:microsoft.com/office/officeart/2005/8/layout/radial5"/>
    <dgm:cxn modelId="{B3655C80-6565-413E-92D8-6D0C6C18AE8A}" type="presParOf" srcId="{B41B0F77-74F1-403F-BDF2-D22CD26BD468}" destId="{FFCF78AE-756E-4A9E-BA8F-4D8CC9D2E2F3}" srcOrd="2" destOrd="0" presId="urn:microsoft.com/office/officeart/2005/8/layout/radial5"/>
    <dgm:cxn modelId="{1B5A0C54-2D34-4E78-8231-ABDEF9857A7E}" type="presParOf" srcId="{B41B0F77-74F1-403F-BDF2-D22CD26BD468}" destId="{C3FC4C3C-00E9-4EA8-9A20-22FB32733DAB}" srcOrd="3" destOrd="0" presId="urn:microsoft.com/office/officeart/2005/8/layout/radial5"/>
    <dgm:cxn modelId="{B21ADDEC-F92F-407B-946F-5DD0A2D9042E}" type="presParOf" srcId="{C3FC4C3C-00E9-4EA8-9A20-22FB32733DAB}" destId="{40A0A2AC-15E4-4F36-807D-B1870799D1B9}" srcOrd="0" destOrd="0" presId="urn:microsoft.com/office/officeart/2005/8/layout/radial5"/>
    <dgm:cxn modelId="{CA61F9A6-34AE-4FF2-B421-C1607FF98E4D}" type="presParOf" srcId="{B41B0F77-74F1-403F-BDF2-D22CD26BD468}" destId="{BD05F82E-FEAC-4DAB-9A76-11062EA50542}" srcOrd="4" destOrd="0" presId="urn:microsoft.com/office/officeart/2005/8/layout/radial5"/>
    <dgm:cxn modelId="{07962FE6-17EC-4137-A701-6CFFA3035A4E}" type="presParOf" srcId="{B41B0F77-74F1-403F-BDF2-D22CD26BD468}" destId="{1D90C566-3CFB-450C-9646-69F11FF0897F}" srcOrd="5" destOrd="0" presId="urn:microsoft.com/office/officeart/2005/8/layout/radial5"/>
    <dgm:cxn modelId="{77760B7A-F8E2-43C1-9612-1DE6BE1CFA24}" type="presParOf" srcId="{1D90C566-3CFB-450C-9646-69F11FF0897F}" destId="{2E055B92-4A3A-4529-9F4E-863889386D5D}" srcOrd="0" destOrd="0" presId="urn:microsoft.com/office/officeart/2005/8/layout/radial5"/>
    <dgm:cxn modelId="{41645CB2-BA25-4635-90DE-7AB19AA0846C}" type="presParOf" srcId="{B41B0F77-74F1-403F-BDF2-D22CD26BD468}" destId="{68F0B106-2C19-4725-A3B7-E5F29B228F1F}" srcOrd="6" destOrd="0" presId="urn:microsoft.com/office/officeart/2005/8/layout/radial5"/>
    <dgm:cxn modelId="{EA707F9A-1579-4165-929D-4A50B75D6930}" type="presParOf" srcId="{B41B0F77-74F1-403F-BDF2-D22CD26BD468}" destId="{10290EF2-5253-45CB-B284-0D5E650F5C5E}" srcOrd="7" destOrd="0" presId="urn:microsoft.com/office/officeart/2005/8/layout/radial5"/>
    <dgm:cxn modelId="{B62A4F70-1A84-4DE5-8397-2EBC1EC3B599}" type="presParOf" srcId="{10290EF2-5253-45CB-B284-0D5E650F5C5E}" destId="{9BE4D234-E93B-4F0F-B768-85DB1BECA626}" srcOrd="0" destOrd="0" presId="urn:microsoft.com/office/officeart/2005/8/layout/radial5"/>
    <dgm:cxn modelId="{8019DFF0-5A69-4F51-9E0A-2E483C68117C}" type="presParOf" srcId="{B41B0F77-74F1-403F-BDF2-D22CD26BD468}" destId="{53A87E59-D765-4473-A27E-9D07E81A323A}" srcOrd="8" destOrd="0" presId="urn:microsoft.com/office/officeart/2005/8/layout/radial5"/>
    <dgm:cxn modelId="{703DD5E3-1E09-44CA-A8A8-9C61C560B9D4}" type="presParOf" srcId="{B41B0F77-74F1-403F-BDF2-D22CD26BD468}" destId="{3AF9DA4E-E74C-4504-90B9-EE01308F6EC2}" srcOrd="9" destOrd="0" presId="urn:microsoft.com/office/officeart/2005/8/layout/radial5"/>
    <dgm:cxn modelId="{7A0344D0-194B-4ECC-AF7A-248A3E0281D7}" type="presParOf" srcId="{3AF9DA4E-E74C-4504-90B9-EE01308F6EC2}" destId="{90DD74BE-C45E-4437-8A5A-B5292495293F}" srcOrd="0" destOrd="0" presId="urn:microsoft.com/office/officeart/2005/8/layout/radial5"/>
    <dgm:cxn modelId="{9E8A3729-1D02-4FB9-9E29-1F20329E1536}" type="presParOf" srcId="{B41B0F77-74F1-403F-BDF2-D22CD26BD468}" destId="{6DE638F2-424A-45FE-9D51-70CB9685D148}" srcOrd="10" destOrd="0" presId="urn:microsoft.com/office/officeart/2005/8/layout/radial5"/>
    <dgm:cxn modelId="{C0353D17-1C0E-425E-89B1-213CBFBD909D}" type="presParOf" srcId="{B41B0F77-74F1-403F-BDF2-D22CD26BD468}" destId="{09259EF5-1DDA-4B06-8AB8-AD0742382D31}" srcOrd="11" destOrd="0" presId="urn:microsoft.com/office/officeart/2005/8/layout/radial5"/>
    <dgm:cxn modelId="{B061E5EB-4021-43AB-80DE-D1EA3D08D1C3}" type="presParOf" srcId="{09259EF5-1DDA-4B06-8AB8-AD0742382D31}" destId="{4B2A93E5-D50B-4698-845C-4AA18B1ECE2D}" srcOrd="0" destOrd="0" presId="urn:microsoft.com/office/officeart/2005/8/layout/radial5"/>
    <dgm:cxn modelId="{AA2FFAB8-4202-45E1-8E6D-540D80C9EB80}" type="presParOf" srcId="{B41B0F77-74F1-403F-BDF2-D22CD26BD468}" destId="{4A990E93-F175-4E78-8D1A-73C5FEE1629A}" srcOrd="12" destOrd="0" presId="urn:microsoft.com/office/officeart/2005/8/layout/radial5"/>
    <dgm:cxn modelId="{4DD2BD23-CB29-4106-91DC-D2D801C6110D}" type="presParOf" srcId="{B41B0F77-74F1-403F-BDF2-D22CD26BD468}" destId="{E0D0DB30-9DED-45E1-B115-8FB062F93864}" srcOrd="13" destOrd="0" presId="urn:microsoft.com/office/officeart/2005/8/layout/radial5"/>
    <dgm:cxn modelId="{820CFBC0-B5A0-4E98-A1CF-2820D0E04F62}" type="presParOf" srcId="{E0D0DB30-9DED-45E1-B115-8FB062F93864}" destId="{90C23485-ED8C-419A-BDDD-AE00EC47B991}" srcOrd="0" destOrd="0" presId="urn:microsoft.com/office/officeart/2005/8/layout/radial5"/>
    <dgm:cxn modelId="{BBD8B289-DA26-41AA-9F39-AA290795386C}" type="presParOf" srcId="{B41B0F77-74F1-403F-BDF2-D22CD26BD468}" destId="{B47CCE61-A589-4769-A732-E5E5DD76C905}" srcOrd="14" destOrd="0" presId="urn:microsoft.com/office/officeart/2005/8/layout/radial5"/>
    <dgm:cxn modelId="{B95B2BE1-5089-4CFF-BDC7-A44FD4802321}" type="presParOf" srcId="{B41B0F77-74F1-403F-BDF2-D22CD26BD468}" destId="{0B5961E9-CB44-43FF-8EBC-B7C3ADDF25FB}" srcOrd="15" destOrd="0" presId="urn:microsoft.com/office/officeart/2005/8/layout/radial5"/>
    <dgm:cxn modelId="{2D52FB2E-E9AF-4A68-AD34-CAB2AE100ADF}" type="presParOf" srcId="{0B5961E9-CB44-43FF-8EBC-B7C3ADDF25FB}" destId="{B87E862C-881F-47E5-B3FA-A3F65436EEE2}" srcOrd="0" destOrd="0" presId="urn:microsoft.com/office/officeart/2005/8/layout/radial5"/>
    <dgm:cxn modelId="{EF098F7E-7E14-4541-BC0B-8E461418BA06}" type="presParOf" srcId="{B41B0F77-74F1-403F-BDF2-D22CD26BD468}" destId="{C664D3AA-5CAF-4DA2-B8EE-1FD1E2B97D54}" srcOrd="16" destOrd="0" presId="urn:microsoft.com/office/officeart/2005/8/layout/radial5"/>
    <dgm:cxn modelId="{91AE5CCC-BE00-4F9F-8AFF-53956B48A799}" type="presParOf" srcId="{B41B0F77-74F1-403F-BDF2-D22CD26BD468}" destId="{A883399B-D01E-425E-B673-7DEBD49070EE}" srcOrd="17" destOrd="0" presId="urn:microsoft.com/office/officeart/2005/8/layout/radial5"/>
    <dgm:cxn modelId="{8B8EAD8D-8D24-4D2D-9950-8BB2FB1214D8}" type="presParOf" srcId="{A883399B-D01E-425E-B673-7DEBD49070EE}" destId="{21F92990-F252-40EB-A258-448391C04000}" srcOrd="0" destOrd="0" presId="urn:microsoft.com/office/officeart/2005/8/layout/radial5"/>
    <dgm:cxn modelId="{B3972586-6989-4231-9A85-79663A1DFCEF}" type="presParOf" srcId="{B41B0F77-74F1-403F-BDF2-D22CD26BD468}" destId="{0EB7A148-A8A3-40EE-9C25-97B18C2FE52C}" srcOrd="18" destOrd="0" presId="urn:microsoft.com/office/officeart/2005/8/layout/radial5"/>
    <dgm:cxn modelId="{E3C69906-56E5-4299-8077-9D46D779BC87}" type="presParOf" srcId="{B41B0F77-74F1-403F-BDF2-D22CD26BD468}" destId="{07ECE60B-6554-457D-A661-713EEE7356DD}" srcOrd="19" destOrd="0" presId="urn:microsoft.com/office/officeart/2005/8/layout/radial5"/>
    <dgm:cxn modelId="{8FA34722-34F8-42A9-8C83-91011DD6A460}" type="presParOf" srcId="{07ECE60B-6554-457D-A661-713EEE7356DD}" destId="{E0CDE3AE-CD32-48D1-B2E5-3EDC5197281A}" srcOrd="0" destOrd="0" presId="urn:microsoft.com/office/officeart/2005/8/layout/radial5"/>
    <dgm:cxn modelId="{7CD447CF-C664-4B8D-867D-B17AD222A3A0}" type="presParOf" srcId="{B41B0F77-74F1-403F-BDF2-D22CD26BD468}" destId="{E6DA0F1E-53B4-480A-BD55-28D796895AC7}" srcOrd="20" destOrd="0" presId="urn:microsoft.com/office/officeart/2005/8/layout/radial5"/>
  </dgm:cxnLst>
  <dgm:bg/>
  <dgm:whole/>
  <dgm:extLst>
    <a:ext uri="{C62137D5-CB1D-491B-B009-E17868A290BF}">
      <dgm14:recolorImg xmlns:dgm14="http://schemas.microsoft.com/office/drawing/2010/diagram" xmlns="" val="1"/>
    </a:ex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420B42-C952-45D6-9C79-35F28D94ABBC}">
      <dsp:nvSpPr>
        <dsp:cNvPr id="0" name=""/>
        <dsp:cNvSpPr/>
      </dsp:nvSpPr>
      <dsp:spPr>
        <a:xfrm>
          <a:off x="3329125" y="2155937"/>
          <a:ext cx="1550660" cy="1592780"/>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Issues and challenges of teaching these students</a:t>
          </a:r>
          <a:endParaRPr lang="en-AU" sz="1200" kern="1200" dirty="0"/>
        </a:p>
      </dsp:txBody>
      <dsp:txXfrm>
        <a:off x="3329125" y="2155937"/>
        <a:ext cx="1550660" cy="1592780"/>
      </dsp:txXfrm>
    </dsp:sp>
    <dsp:sp modelId="{2F92B1FA-8253-44EF-8368-0C857AD3C697}">
      <dsp:nvSpPr>
        <dsp:cNvPr id="0" name=""/>
        <dsp:cNvSpPr/>
      </dsp:nvSpPr>
      <dsp:spPr>
        <a:xfrm rot="16200000">
          <a:off x="3852013" y="1453384"/>
          <a:ext cx="504885"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16200000">
        <a:off x="3852013" y="1453384"/>
        <a:ext cx="504885" cy="481071"/>
      </dsp:txXfrm>
    </dsp:sp>
    <dsp:sp modelId="{FFCF78AE-756E-4A9E-BA8F-4D8CC9D2E2F3}">
      <dsp:nvSpPr>
        <dsp:cNvPr id="0" name=""/>
        <dsp:cNvSpPr/>
      </dsp:nvSpPr>
      <dsp:spPr>
        <a:xfrm>
          <a:off x="3488883" y="-61258"/>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Family obligations</a:t>
          </a:r>
          <a:endParaRPr lang="en-AU" sz="1200" kern="1200" dirty="0"/>
        </a:p>
      </dsp:txBody>
      <dsp:txXfrm>
        <a:off x="3488883" y="-61258"/>
        <a:ext cx="1231145" cy="1264583"/>
      </dsp:txXfrm>
    </dsp:sp>
    <dsp:sp modelId="{C3FC4C3C-00E9-4EA8-9A20-22FB32733DAB}">
      <dsp:nvSpPr>
        <dsp:cNvPr id="0" name=""/>
        <dsp:cNvSpPr/>
      </dsp:nvSpPr>
      <dsp:spPr>
        <a:xfrm rot="18360000">
          <a:off x="4587142" y="1702782"/>
          <a:ext cx="500805"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18360000">
        <a:off x="4587142" y="1702782"/>
        <a:ext cx="500805" cy="481071"/>
      </dsp:txXfrm>
    </dsp:sp>
    <dsp:sp modelId="{BD05F82E-FEAC-4DAB-9A76-11062EA50542}">
      <dsp:nvSpPr>
        <dsp:cNvPr id="0" name=""/>
        <dsp:cNvSpPr/>
      </dsp:nvSpPr>
      <dsp:spPr>
        <a:xfrm>
          <a:off x="4887611" y="360039"/>
          <a:ext cx="1233070" cy="1331559"/>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AU" sz="1050" kern="1200" dirty="0" smtClean="0"/>
            <a:t>Socioeconomic</a:t>
          </a:r>
          <a:r>
            <a:rPr lang="en-AU" sz="1200" kern="1200" dirty="0" smtClean="0"/>
            <a:t> status</a:t>
          </a:r>
          <a:endParaRPr lang="en-AU" sz="1200" kern="1200" dirty="0"/>
        </a:p>
      </dsp:txBody>
      <dsp:txXfrm>
        <a:off x="4887611" y="360039"/>
        <a:ext cx="1233070" cy="1331559"/>
      </dsp:txXfrm>
    </dsp:sp>
    <dsp:sp modelId="{1D90C566-3CFB-450C-9646-69F11FF0897F}">
      <dsp:nvSpPr>
        <dsp:cNvPr id="0" name=""/>
        <dsp:cNvSpPr/>
      </dsp:nvSpPr>
      <dsp:spPr>
        <a:xfrm rot="20520000">
          <a:off x="5037377" y="2323691"/>
          <a:ext cx="523064"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20520000">
        <a:off x="5037377" y="2323691"/>
        <a:ext cx="523064" cy="481071"/>
      </dsp:txXfrm>
    </dsp:sp>
    <dsp:sp modelId="{68F0B106-2C19-4725-A3B7-E5F29B228F1F}">
      <dsp:nvSpPr>
        <dsp:cNvPr id="0" name=""/>
        <dsp:cNvSpPr/>
      </dsp:nvSpPr>
      <dsp:spPr>
        <a:xfrm>
          <a:off x="5753629" y="1584175"/>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Cultural attitudes</a:t>
          </a:r>
          <a:endParaRPr lang="en-AU" sz="1200" kern="1200" dirty="0"/>
        </a:p>
      </dsp:txBody>
      <dsp:txXfrm>
        <a:off x="5753629" y="1584175"/>
        <a:ext cx="1231145" cy="1264583"/>
      </dsp:txXfrm>
    </dsp:sp>
    <dsp:sp modelId="{10290EF2-5253-45CB-B284-0D5E650F5C5E}">
      <dsp:nvSpPr>
        <dsp:cNvPr id="0" name=""/>
        <dsp:cNvSpPr/>
      </dsp:nvSpPr>
      <dsp:spPr>
        <a:xfrm rot="1080000">
          <a:off x="5037377" y="3099893"/>
          <a:ext cx="523064"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1080000">
        <a:off x="5037377" y="3099893"/>
        <a:ext cx="523064" cy="481071"/>
      </dsp:txXfrm>
    </dsp:sp>
    <dsp:sp modelId="{53A87E59-D765-4473-A27E-9D07E81A323A}">
      <dsp:nvSpPr>
        <dsp:cNvPr id="0" name=""/>
        <dsp:cNvSpPr/>
      </dsp:nvSpPr>
      <dsp:spPr>
        <a:xfrm>
          <a:off x="5753629" y="3055897"/>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Family attitude</a:t>
          </a:r>
          <a:endParaRPr lang="en-AU" sz="1200" kern="1200" dirty="0"/>
        </a:p>
      </dsp:txBody>
      <dsp:txXfrm>
        <a:off x="5753629" y="3055897"/>
        <a:ext cx="1231145" cy="1264583"/>
      </dsp:txXfrm>
    </dsp:sp>
    <dsp:sp modelId="{3AF9DA4E-E74C-4504-90B9-EE01308F6EC2}">
      <dsp:nvSpPr>
        <dsp:cNvPr id="0" name=""/>
        <dsp:cNvSpPr/>
      </dsp:nvSpPr>
      <dsp:spPr>
        <a:xfrm rot="3240000">
          <a:off x="4587565" y="3729080"/>
          <a:ext cx="511986"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3240000">
        <a:off x="4587565" y="3729080"/>
        <a:ext cx="511986" cy="481071"/>
      </dsp:txXfrm>
    </dsp:sp>
    <dsp:sp modelId="{6DE638F2-424A-45FE-9D51-70CB9685D148}">
      <dsp:nvSpPr>
        <dsp:cNvPr id="0" name=""/>
        <dsp:cNvSpPr/>
      </dsp:nvSpPr>
      <dsp:spPr>
        <a:xfrm>
          <a:off x="4888573" y="4246544"/>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smtClean="0"/>
            <a:t>Language</a:t>
          </a:r>
          <a:endParaRPr lang="en-AU" sz="1200" kern="1200" dirty="0"/>
        </a:p>
      </dsp:txBody>
      <dsp:txXfrm>
        <a:off x="4888573" y="4246544"/>
        <a:ext cx="1231145" cy="1264583"/>
      </dsp:txXfrm>
    </dsp:sp>
    <dsp:sp modelId="{09259EF5-1DDA-4B06-8AB8-AD0742382D31}">
      <dsp:nvSpPr>
        <dsp:cNvPr id="0" name=""/>
        <dsp:cNvSpPr/>
      </dsp:nvSpPr>
      <dsp:spPr>
        <a:xfrm rot="5400000">
          <a:off x="3852013" y="3970200"/>
          <a:ext cx="504885"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5400000">
        <a:off x="3852013" y="3970200"/>
        <a:ext cx="504885" cy="481071"/>
      </dsp:txXfrm>
    </dsp:sp>
    <dsp:sp modelId="{4A990E93-F175-4E78-8D1A-73C5FEE1629A}">
      <dsp:nvSpPr>
        <dsp:cNvPr id="0" name=""/>
        <dsp:cNvSpPr/>
      </dsp:nvSpPr>
      <dsp:spPr>
        <a:xfrm>
          <a:off x="3488883" y="4701331"/>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smtClean="0"/>
            <a:t>Attendance</a:t>
          </a:r>
          <a:endParaRPr lang="en-AU" sz="1200" kern="1200" dirty="0"/>
        </a:p>
      </dsp:txBody>
      <dsp:txXfrm>
        <a:off x="3488883" y="4701331"/>
        <a:ext cx="1231145" cy="1264583"/>
      </dsp:txXfrm>
    </dsp:sp>
    <dsp:sp modelId="{E0D0DB30-9DED-45E1-B115-8FB062F93864}">
      <dsp:nvSpPr>
        <dsp:cNvPr id="0" name=""/>
        <dsp:cNvSpPr/>
      </dsp:nvSpPr>
      <dsp:spPr>
        <a:xfrm rot="7560000">
          <a:off x="3109360" y="3729080"/>
          <a:ext cx="511986"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7560000">
        <a:off x="3109360" y="3729080"/>
        <a:ext cx="511986" cy="481071"/>
      </dsp:txXfrm>
    </dsp:sp>
    <dsp:sp modelId="{B47CCE61-A589-4769-A732-E5E5DD76C905}">
      <dsp:nvSpPr>
        <dsp:cNvPr id="0" name=""/>
        <dsp:cNvSpPr/>
      </dsp:nvSpPr>
      <dsp:spPr>
        <a:xfrm>
          <a:off x="2089192" y="4246544"/>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smtClean="0"/>
            <a:t>Quality of teaching</a:t>
          </a:r>
          <a:endParaRPr lang="en-AU" sz="1200" kern="1200" dirty="0"/>
        </a:p>
      </dsp:txBody>
      <dsp:txXfrm>
        <a:off x="2089192" y="4246544"/>
        <a:ext cx="1231145" cy="1264583"/>
      </dsp:txXfrm>
    </dsp:sp>
    <dsp:sp modelId="{0B5961E9-CB44-43FF-8EBC-B7C3ADDF25FB}">
      <dsp:nvSpPr>
        <dsp:cNvPr id="0" name=""/>
        <dsp:cNvSpPr/>
      </dsp:nvSpPr>
      <dsp:spPr>
        <a:xfrm rot="9720000">
          <a:off x="2648470" y="3099893"/>
          <a:ext cx="523064"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9720000">
        <a:off x="2648470" y="3099893"/>
        <a:ext cx="523064" cy="481071"/>
      </dsp:txXfrm>
    </dsp:sp>
    <dsp:sp modelId="{C664D3AA-5CAF-4DA2-B8EE-1FD1E2B97D54}">
      <dsp:nvSpPr>
        <dsp:cNvPr id="0" name=""/>
        <dsp:cNvSpPr/>
      </dsp:nvSpPr>
      <dsp:spPr>
        <a:xfrm>
          <a:off x="1224136" y="3055897"/>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Teacher attitude and behaviour</a:t>
          </a:r>
          <a:endParaRPr lang="en-AU" sz="1200" kern="1200" dirty="0"/>
        </a:p>
      </dsp:txBody>
      <dsp:txXfrm>
        <a:off x="1224136" y="3055897"/>
        <a:ext cx="1231145" cy="1264583"/>
      </dsp:txXfrm>
    </dsp:sp>
    <dsp:sp modelId="{A883399B-D01E-425E-B673-7DEBD49070EE}">
      <dsp:nvSpPr>
        <dsp:cNvPr id="0" name=""/>
        <dsp:cNvSpPr/>
      </dsp:nvSpPr>
      <dsp:spPr>
        <a:xfrm rot="11880000">
          <a:off x="2648470" y="2323691"/>
          <a:ext cx="523064"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11880000">
        <a:off x="2648470" y="2323691"/>
        <a:ext cx="523064" cy="481071"/>
      </dsp:txXfrm>
    </dsp:sp>
    <dsp:sp modelId="{0EB7A148-A8A3-40EE-9C25-97B18C2FE52C}">
      <dsp:nvSpPr>
        <dsp:cNvPr id="0" name=""/>
        <dsp:cNvSpPr/>
      </dsp:nvSpPr>
      <dsp:spPr>
        <a:xfrm>
          <a:off x="1224136" y="1584175"/>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Students confidences, self-esteem and identity</a:t>
          </a:r>
          <a:endParaRPr lang="en-AU" sz="1200" kern="1200" dirty="0"/>
        </a:p>
      </dsp:txBody>
      <dsp:txXfrm>
        <a:off x="1224136" y="1584175"/>
        <a:ext cx="1231145" cy="1264583"/>
      </dsp:txXfrm>
    </dsp:sp>
    <dsp:sp modelId="{07ECE60B-6554-457D-A661-713EEE7356DD}">
      <dsp:nvSpPr>
        <dsp:cNvPr id="0" name=""/>
        <dsp:cNvSpPr/>
      </dsp:nvSpPr>
      <dsp:spPr>
        <a:xfrm rot="14040000">
          <a:off x="3109360" y="1694504"/>
          <a:ext cx="511986" cy="481071"/>
        </a:xfrm>
        <a:prstGeom prst="rightArrow">
          <a:avLst>
            <a:gd name="adj1" fmla="val 60000"/>
            <a:gd name="adj2" fmla="val 50000"/>
          </a:avLst>
        </a:prstGeom>
        <a:solidFill>
          <a:srgbClr val="FFCC00"/>
        </a:solidFill>
        <a:ln>
          <a:solidFill>
            <a:srgbClr val="FFCC0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AU" sz="2000" kern="1200"/>
        </a:p>
      </dsp:txBody>
      <dsp:txXfrm rot="14040000">
        <a:off x="3109360" y="1694504"/>
        <a:ext cx="511986" cy="481071"/>
      </dsp:txXfrm>
    </dsp:sp>
    <dsp:sp modelId="{E6DA0F1E-53B4-480A-BD55-28D796895AC7}">
      <dsp:nvSpPr>
        <dsp:cNvPr id="0" name=""/>
        <dsp:cNvSpPr/>
      </dsp:nvSpPr>
      <dsp:spPr>
        <a:xfrm>
          <a:off x="2089192" y="393528"/>
          <a:ext cx="1231145" cy="1264583"/>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Cultural clashes</a:t>
          </a:r>
          <a:endParaRPr lang="en-AU" sz="1200" kern="1200" dirty="0"/>
        </a:p>
      </dsp:txBody>
      <dsp:txXfrm>
        <a:off x="2089192" y="393528"/>
        <a:ext cx="1231145" cy="126458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0F182D-125C-4C7F-BFD1-48AC5001514D}" type="datetimeFigureOut">
              <a:rPr lang="en-AU" smtClean="0"/>
              <a:pPr/>
              <a:t>27/09/2011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379D7B-A1EA-42EC-8B02-8B190CBDCC42}" type="slidenum">
              <a:rPr lang="en-AU" smtClean="0"/>
              <a:pPr/>
              <a:t>‹#›</a:t>
            </a:fld>
            <a:endParaRPr lang="en-AU"/>
          </a:p>
        </p:txBody>
      </p:sp>
    </p:spTree>
    <p:extLst>
      <p:ext uri="{BB962C8B-B14F-4D97-AF65-F5344CB8AC3E}">
        <p14:creationId xmlns:p14="http://schemas.microsoft.com/office/powerpoint/2010/main" xmlns="" val="756048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There are many contributing issues and challenges that may affect the quality of education Torres Strait Islander children receive. These challenges are primary due to the </a:t>
            </a:r>
          </a:p>
          <a:p>
            <a:pPr lvl="0"/>
            <a:endParaRPr lang="en-AU" sz="1200" kern="1200" dirty="0" smtClean="0">
              <a:solidFill>
                <a:schemeClr val="tx1"/>
              </a:solidFill>
              <a:effectLst/>
              <a:latin typeface="+mn-lt"/>
              <a:ea typeface="+mn-ea"/>
              <a:cs typeface="+mn-cs"/>
            </a:endParaRPr>
          </a:p>
          <a:p>
            <a:pPr marL="171450" lvl="0" indent="-171450">
              <a:buFont typeface="Arial" pitchFamily="34" charset="0"/>
              <a:buChar char="•"/>
            </a:pPr>
            <a:r>
              <a:rPr lang="en-AU" sz="1200" kern="1200" dirty="0" smtClean="0">
                <a:solidFill>
                  <a:schemeClr val="tx1"/>
                </a:solidFill>
                <a:effectLst/>
                <a:latin typeface="+mn-lt"/>
                <a:ea typeface="+mn-ea"/>
                <a:cs typeface="+mn-cs"/>
              </a:rPr>
              <a:t>Cultural values and community commitments in which they engage. </a:t>
            </a:r>
          </a:p>
          <a:p>
            <a:pPr marL="171450" lvl="0" indent="-171450">
              <a:buFont typeface="Arial" pitchFamily="34" charset="0"/>
              <a:buChar char="•"/>
            </a:pPr>
            <a:r>
              <a:rPr lang="en-AU" sz="1200" kern="1200" dirty="0" smtClean="0">
                <a:solidFill>
                  <a:schemeClr val="tx1"/>
                </a:solidFill>
                <a:effectLst/>
                <a:latin typeface="+mn-lt"/>
                <a:ea typeface="+mn-ea"/>
                <a:cs typeface="+mn-cs"/>
              </a:rPr>
              <a:t>Limited schooling facilities available</a:t>
            </a:r>
          </a:p>
          <a:p>
            <a:pPr marL="171450" lvl="0" indent="-171450">
              <a:buFont typeface="Arial" pitchFamily="34" charset="0"/>
              <a:buChar char="•"/>
            </a:pPr>
            <a:r>
              <a:rPr lang="en-AU" sz="1200" kern="1200" dirty="0" smtClean="0">
                <a:solidFill>
                  <a:schemeClr val="tx1"/>
                </a:solidFill>
                <a:effectLst/>
                <a:latin typeface="+mn-lt"/>
                <a:ea typeface="+mn-ea"/>
                <a:cs typeface="+mn-cs"/>
              </a:rPr>
              <a:t>Lack of educational support</a:t>
            </a:r>
          </a:p>
          <a:p>
            <a:pPr marL="171450" lvl="0" indent="-171450">
              <a:buFont typeface="Arial" pitchFamily="34" charset="0"/>
              <a:buChar char="•"/>
            </a:pPr>
            <a:r>
              <a:rPr lang="en-AU" sz="1200" kern="1200" dirty="0" smtClean="0">
                <a:solidFill>
                  <a:schemeClr val="tx1"/>
                </a:solidFill>
                <a:effectLst/>
                <a:latin typeface="+mn-lt"/>
                <a:ea typeface="+mn-ea"/>
                <a:cs typeface="+mn-cs"/>
              </a:rPr>
              <a:t>Lack of educational staff</a:t>
            </a:r>
          </a:p>
          <a:p>
            <a:pPr marL="171450" indent="-171450">
              <a:buFont typeface="Arial" pitchFamily="34" charset="0"/>
              <a:buChar char="•"/>
            </a:pPr>
            <a:r>
              <a:rPr lang="en-AU" sz="1200" kern="1200" dirty="0" smtClean="0">
                <a:solidFill>
                  <a:schemeClr val="tx1"/>
                </a:solidFill>
                <a:effectLst/>
                <a:latin typeface="+mn-lt"/>
                <a:ea typeface="+mn-ea"/>
                <a:cs typeface="+mn-cs"/>
              </a:rPr>
              <a:t>Lack of parent/student/school partnership development</a:t>
            </a:r>
          </a:p>
          <a:p>
            <a:pPr marL="171450" indent="-171450">
              <a:buFont typeface="Arial" pitchFamily="34" charset="0"/>
              <a:buChar char="•"/>
            </a:pPr>
            <a:r>
              <a:rPr lang="en-AU" sz="1200" kern="1200" dirty="0" smtClean="0">
                <a:solidFill>
                  <a:schemeClr val="tx1"/>
                </a:solidFill>
                <a:effectLst/>
                <a:latin typeface="+mn-lt"/>
                <a:ea typeface="+mn-ea"/>
                <a:cs typeface="+mn-cs"/>
              </a:rPr>
              <a:t>Demotivating</a:t>
            </a:r>
            <a:r>
              <a:rPr lang="en-AU" sz="1200" kern="1200" baseline="0" dirty="0" smtClean="0">
                <a:solidFill>
                  <a:schemeClr val="tx1"/>
                </a:solidFill>
                <a:effectLst/>
                <a:latin typeface="+mn-lt"/>
                <a:ea typeface="+mn-ea"/>
                <a:cs typeface="+mn-cs"/>
              </a:rPr>
              <a:t> and ineffective classroom learning strategies</a:t>
            </a:r>
          </a:p>
          <a:p>
            <a:pPr marL="171450" indent="-171450">
              <a:buFont typeface="Arial" pitchFamily="34" charset="0"/>
              <a:buChar char="•"/>
            </a:pPr>
            <a:r>
              <a:rPr lang="en-AU" sz="1200" kern="1200" baseline="0" dirty="0" smtClean="0">
                <a:solidFill>
                  <a:schemeClr val="tx1"/>
                </a:solidFill>
                <a:effectLst/>
                <a:latin typeface="+mn-lt"/>
                <a:ea typeface="+mn-ea"/>
                <a:cs typeface="+mn-cs"/>
              </a:rPr>
              <a:t>Limited connection between prior knowledge, future knowledge and present knowledge.</a:t>
            </a:r>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2</a:t>
            </a:fld>
            <a:endParaRPr lang="en-AU"/>
          </a:p>
        </p:txBody>
      </p:sp>
    </p:spTree>
    <p:extLst>
      <p:ext uri="{BB962C8B-B14F-4D97-AF65-F5344CB8AC3E}">
        <p14:creationId xmlns:p14="http://schemas.microsoft.com/office/powerpoint/2010/main" xmlns="" val="3403205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It can be suggested Aboriginal students learn through observation, modelling and imitation, rather than through talking and listening, trial and error rather than through words and instructions of the teachers and through context-specific activities rather than through theory. For aboriginal students, the focus of their work is often on the relationship between them and their teachers and fellow students not just on the content being taught (Harrison, 2010). Therefore, it is vital teachers take this into consideration and establish a learning environment that meets the requirements of all students. Teaches must also ensure students are provided with opportunities for self- discovery along with maintaining the coherent identity of all students.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Additional teaching and learning strategies include</a:t>
            </a:r>
          </a:p>
          <a:p>
            <a:endParaRPr lang="en-AU" sz="1200" b="0" i="0" u="none" strike="noStrike" kern="1200" baseline="0" dirty="0" smtClean="0">
              <a:solidFill>
                <a:schemeClr val="tx1"/>
              </a:solidFill>
              <a:latin typeface="+mn-lt"/>
              <a:ea typeface="+mn-ea"/>
              <a:cs typeface="+mn-cs"/>
            </a:endParaRPr>
          </a:p>
          <a:p>
            <a:r>
              <a:rPr lang="en-AU" sz="1200" b="0" i="0" u="none" strike="noStrike" kern="1200" baseline="0" dirty="0" smtClean="0">
                <a:solidFill>
                  <a:schemeClr val="tx1"/>
                </a:solidFill>
                <a:latin typeface="+mn-lt"/>
                <a:ea typeface="+mn-ea"/>
                <a:cs typeface="+mn-cs"/>
              </a:rPr>
              <a:t> Encourage cultural identity and pride. </a:t>
            </a:r>
          </a:p>
          <a:p>
            <a:r>
              <a:rPr lang="en-AU" sz="1200" b="0" i="0" u="none" strike="noStrike" kern="1200" baseline="0" dirty="0" smtClean="0">
                <a:solidFill>
                  <a:schemeClr val="tx1"/>
                </a:solidFill>
                <a:latin typeface="+mn-lt"/>
                <a:ea typeface="+mn-ea"/>
                <a:cs typeface="+mn-cs"/>
              </a:rPr>
              <a:t> Integration of Aboriginal and Torres Strait Islander perspectives into curriculum programs. </a:t>
            </a:r>
          </a:p>
          <a:p>
            <a:r>
              <a:rPr lang="en-AU" sz="1200" b="0" i="0" u="none" strike="noStrike" kern="1200" baseline="0" dirty="0" smtClean="0">
                <a:solidFill>
                  <a:schemeClr val="tx1"/>
                </a:solidFill>
                <a:latin typeface="+mn-lt"/>
                <a:ea typeface="+mn-ea"/>
                <a:cs typeface="+mn-cs"/>
              </a:rPr>
              <a:t> Implementation of Aboriginal and Torres Strait Islander Studies. </a:t>
            </a:r>
          </a:p>
          <a:p>
            <a:r>
              <a:rPr lang="en-AU" sz="1200" b="0" i="0" u="none" strike="noStrike" kern="1200" baseline="0" dirty="0" smtClean="0">
                <a:solidFill>
                  <a:schemeClr val="tx1"/>
                </a:solidFill>
                <a:latin typeface="+mn-lt"/>
                <a:ea typeface="+mn-ea"/>
                <a:cs typeface="+mn-cs"/>
              </a:rPr>
              <a:t> Implementation of localised cultural/language programs. </a:t>
            </a:r>
          </a:p>
          <a:p>
            <a:r>
              <a:rPr lang="en-AU" sz="1200" b="0" i="0" u="none" strike="noStrike" kern="1200" baseline="0" dirty="0" smtClean="0">
                <a:solidFill>
                  <a:schemeClr val="tx1"/>
                </a:solidFill>
                <a:latin typeface="+mn-lt"/>
                <a:ea typeface="+mn-ea"/>
                <a:cs typeface="+mn-cs"/>
              </a:rPr>
              <a:t> Development of school-community based VET programs. </a:t>
            </a:r>
          </a:p>
          <a:p>
            <a:r>
              <a:rPr lang="en-AU" sz="1200" b="0" i="0" u="none" strike="noStrike" kern="1200" baseline="0" dirty="0" smtClean="0">
                <a:solidFill>
                  <a:schemeClr val="tx1"/>
                </a:solidFill>
                <a:latin typeface="+mn-lt"/>
                <a:ea typeface="+mn-ea"/>
                <a:cs typeface="+mn-cs"/>
              </a:rPr>
              <a:t> Incorporate use of ESL/ESD teaching methodologies and practices for Aboriginal and Torres Strait Islander students whose home language is not Standard Australian English.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3</a:t>
            </a:fld>
            <a:endParaRPr lang="en-AU"/>
          </a:p>
        </p:txBody>
      </p:sp>
    </p:spTree>
    <p:extLst>
      <p:ext uri="{BB962C8B-B14F-4D97-AF65-F5344CB8AC3E}">
        <p14:creationId xmlns:p14="http://schemas.microsoft.com/office/powerpoint/2010/main" xmlns="" val="3403205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4</a:t>
            </a:fld>
            <a:endParaRPr lang="en-AU"/>
          </a:p>
        </p:txBody>
      </p:sp>
    </p:spTree>
    <p:extLst>
      <p:ext uri="{BB962C8B-B14F-4D97-AF65-F5344CB8AC3E}">
        <p14:creationId xmlns:p14="http://schemas.microsoft.com/office/powerpoint/2010/main" xmlns="" val="127711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E379D7B-A1EA-42EC-8B02-8B190CBDCC42}" type="slidenum">
              <a:rPr lang="en-AU" smtClean="0"/>
              <a:pPr/>
              <a:t>5</a:t>
            </a:fld>
            <a:endParaRPr lang="en-AU"/>
          </a:p>
        </p:txBody>
      </p:sp>
    </p:spTree>
    <p:extLst>
      <p:ext uri="{BB962C8B-B14F-4D97-AF65-F5344CB8AC3E}">
        <p14:creationId xmlns:p14="http://schemas.microsoft.com/office/powerpoint/2010/main" xmlns="" val="2702515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4000838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2881407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2328607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2448945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2251581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370573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3335611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881298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770184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612933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C0EC05-9D89-42FA-9910-95503D21FF02}" type="datetimeFigureOut">
              <a:rPr lang="en-AU" smtClean="0"/>
              <a:pPr/>
              <a:t>27/09/2011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3782272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C0EC05-9D89-42FA-9910-95503D21FF02}" type="datetimeFigureOut">
              <a:rPr lang="en-AU" smtClean="0"/>
              <a:pPr/>
              <a:t>27/09/2011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59055-1FE3-41F3-BDFC-FB9459073591}" type="slidenum">
              <a:rPr lang="en-AU" smtClean="0"/>
              <a:pPr/>
              <a:t>‹#›</a:t>
            </a:fld>
            <a:endParaRPr lang="en-AU"/>
          </a:p>
        </p:txBody>
      </p:sp>
    </p:spTree>
    <p:extLst>
      <p:ext uri="{BB962C8B-B14F-4D97-AF65-F5344CB8AC3E}">
        <p14:creationId xmlns:p14="http://schemas.microsoft.com/office/powerpoint/2010/main" xmlns="" val="4021787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2" name="Rectangle 1"/>
          <p:cNvSpPr/>
          <p:nvPr/>
        </p:nvSpPr>
        <p:spPr>
          <a:xfrm>
            <a:off x="2384757" y="1665993"/>
            <a:ext cx="4374486" cy="3635215"/>
          </a:xfrm>
          <a:prstGeom prst="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8" name="TextBox 7"/>
          <p:cNvSpPr txBox="1"/>
          <p:nvPr/>
        </p:nvSpPr>
        <p:spPr>
          <a:xfrm>
            <a:off x="3678385" y="5373216"/>
            <a:ext cx="1787230" cy="246221"/>
          </a:xfrm>
          <a:prstGeom prst="rect">
            <a:avLst/>
          </a:prstGeom>
          <a:noFill/>
        </p:spPr>
        <p:txBody>
          <a:bodyPr wrap="square" rtlCol="0">
            <a:spAutoFit/>
          </a:bodyPr>
          <a:lstStyle/>
          <a:p>
            <a:r>
              <a:rPr lang="en-AU" sz="1000" i="1" dirty="0" smtClean="0"/>
              <a:t>(Rainbow Serpent, 2009) </a:t>
            </a:r>
            <a:endParaRPr lang="en-AU" sz="1000" dirty="0" smtClean="0"/>
          </a:p>
        </p:txBody>
      </p:sp>
    </p:spTree>
    <p:extLst>
      <p:ext uri="{BB962C8B-B14F-4D97-AF65-F5344CB8AC3E}">
        <p14:creationId xmlns:p14="http://schemas.microsoft.com/office/powerpoint/2010/main" xmlns="" val="3851140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xmlns="" val="734202633"/>
              </p:ext>
            </p:extLst>
          </p:nvPr>
        </p:nvGraphicFramePr>
        <p:xfrm>
          <a:off x="395536" y="692696"/>
          <a:ext cx="8208912" cy="590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755576" y="116632"/>
            <a:ext cx="8078929" cy="553998"/>
          </a:xfrm>
          <a:prstGeom prst="rect">
            <a:avLst/>
          </a:prstGeom>
          <a:noFill/>
        </p:spPr>
        <p:txBody>
          <a:bodyPr wrap="square" rtlCol="0">
            <a:spAutoFit/>
          </a:bodyPr>
          <a:lstStyle/>
          <a:p>
            <a:r>
              <a:rPr lang="en-AU" sz="3000" dirty="0">
                <a:solidFill>
                  <a:srgbClr val="C00000"/>
                </a:solidFill>
              </a:rPr>
              <a:t>Issues and challenges of teaching these </a:t>
            </a:r>
            <a:r>
              <a:rPr lang="en-AU" sz="3000" dirty="0" smtClean="0">
                <a:solidFill>
                  <a:srgbClr val="C00000"/>
                </a:solidFill>
              </a:rPr>
              <a:t>students.</a:t>
            </a:r>
            <a:endParaRPr lang="en-AU" sz="3000" dirty="0">
              <a:solidFill>
                <a:srgbClr val="C00000"/>
              </a:solidFill>
            </a:endParaRPr>
          </a:p>
        </p:txBody>
      </p:sp>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8" name="TextBox 7"/>
          <p:cNvSpPr txBox="1"/>
          <p:nvPr/>
        </p:nvSpPr>
        <p:spPr>
          <a:xfrm>
            <a:off x="611560" y="836712"/>
            <a:ext cx="1224136" cy="369332"/>
          </a:xfrm>
          <a:prstGeom prst="rect">
            <a:avLst/>
          </a:prstGeom>
          <a:noFill/>
        </p:spPr>
        <p:txBody>
          <a:bodyPr wrap="square" rtlCol="0">
            <a:spAutoFit/>
          </a:bodyPr>
          <a:lstStyle/>
          <a:p>
            <a:pPr algn="ctr"/>
            <a:r>
              <a:rPr lang="en-AU" dirty="0" smtClean="0"/>
              <a:t>Slide 6</a:t>
            </a:r>
            <a:endParaRPr lang="en-AU" dirty="0"/>
          </a:p>
        </p:txBody>
      </p:sp>
    </p:spTree>
    <p:extLst>
      <p:ext uri="{BB962C8B-B14F-4D97-AF65-F5344CB8AC3E}">
        <p14:creationId xmlns:p14="http://schemas.microsoft.com/office/powerpoint/2010/main" xmlns="" val="3720789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97527" y="153751"/>
            <a:ext cx="8078929" cy="1569660"/>
          </a:xfrm>
          <a:prstGeom prst="rect">
            <a:avLst/>
          </a:prstGeom>
          <a:noFill/>
        </p:spPr>
        <p:txBody>
          <a:bodyPr wrap="square" rtlCol="0">
            <a:spAutoFit/>
          </a:bodyPr>
          <a:lstStyle/>
          <a:p>
            <a:pPr algn="ctr"/>
            <a:r>
              <a:rPr lang="en-AU" sz="3200" dirty="0">
                <a:solidFill>
                  <a:srgbClr val="C00000"/>
                </a:solidFill>
              </a:rPr>
              <a:t>Classroom strategies and resources you would use to create an inclusive learning </a:t>
            </a:r>
            <a:r>
              <a:rPr lang="en-AU" sz="3200" dirty="0" smtClean="0">
                <a:solidFill>
                  <a:srgbClr val="C00000"/>
                </a:solidFill>
              </a:rPr>
              <a:t>environment.</a:t>
            </a:r>
            <a:endParaRPr lang="en-AU" sz="3000" dirty="0">
              <a:solidFill>
                <a:srgbClr val="C00000"/>
              </a:solidFill>
            </a:endParaRPr>
          </a:p>
        </p:txBody>
      </p:sp>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2" name="TextBox 1"/>
          <p:cNvSpPr txBox="1"/>
          <p:nvPr/>
        </p:nvSpPr>
        <p:spPr>
          <a:xfrm>
            <a:off x="251520" y="1412776"/>
            <a:ext cx="8892480" cy="3877985"/>
          </a:xfrm>
          <a:prstGeom prst="rect">
            <a:avLst/>
          </a:prstGeom>
          <a:noFill/>
        </p:spPr>
        <p:txBody>
          <a:bodyPr wrap="square" rtlCol="0">
            <a:spAutoFit/>
          </a:bodyPr>
          <a:lstStyle/>
          <a:p>
            <a:pPr marL="285750" indent="-285750">
              <a:buClr>
                <a:srgbClr val="FFCC00"/>
              </a:buClr>
              <a:buFont typeface="Arial" pitchFamily="34" charset="0"/>
              <a:buChar char="•"/>
            </a:pPr>
            <a:endParaRPr lang="en-AU" dirty="0" smtClean="0"/>
          </a:p>
          <a:p>
            <a:pPr marL="171450" indent="-171450">
              <a:buClr>
                <a:srgbClr val="FFCC00"/>
              </a:buClr>
              <a:buFont typeface="Arial" pitchFamily="34" charset="0"/>
              <a:buChar char="•"/>
            </a:pPr>
            <a:r>
              <a:rPr lang="en-AU" sz="1400" dirty="0" smtClean="0"/>
              <a:t>Story </a:t>
            </a:r>
            <a:r>
              <a:rPr lang="en-AU" sz="1400" dirty="0"/>
              <a:t>Sharing: </a:t>
            </a:r>
            <a:r>
              <a:rPr lang="en-AU" sz="1400" i="1" dirty="0"/>
              <a:t>Approaching learning through narrative.</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Learning </a:t>
            </a:r>
            <a:r>
              <a:rPr lang="en-AU" sz="1400" dirty="0"/>
              <a:t>Maps: </a:t>
            </a:r>
            <a:r>
              <a:rPr lang="en-AU" sz="1400" i="1" dirty="0"/>
              <a:t>Explicitly mapping/visualising processes.</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Non-verbal</a:t>
            </a:r>
            <a:r>
              <a:rPr lang="en-AU" sz="1400" dirty="0"/>
              <a:t>: </a:t>
            </a:r>
            <a:r>
              <a:rPr lang="en-AU" sz="1400" i="1" dirty="0"/>
              <a:t>Applying intra-personal and kinaesthetic skills to thinking and learning</a:t>
            </a:r>
            <a:r>
              <a:rPr lang="en-AU" sz="1400" i="1" dirty="0" smtClean="0"/>
              <a:t>.</a:t>
            </a:r>
          </a:p>
          <a:p>
            <a:pPr marL="171450" indent="-171450">
              <a:buClr>
                <a:srgbClr val="FFCC00"/>
              </a:buClr>
              <a:buFont typeface="Arial" pitchFamily="34" charset="0"/>
              <a:buChar char="•"/>
            </a:pPr>
            <a:endParaRPr lang="en-AU" sz="1400" i="1" dirty="0"/>
          </a:p>
          <a:p>
            <a:pPr marL="171450" indent="-171450">
              <a:buClr>
                <a:srgbClr val="FFCC00"/>
              </a:buClr>
              <a:buFont typeface="Arial" pitchFamily="34" charset="0"/>
              <a:buChar char="•"/>
            </a:pPr>
            <a:r>
              <a:rPr lang="en-AU" sz="1400" dirty="0" smtClean="0"/>
              <a:t>Symbols </a:t>
            </a:r>
            <a:r>
              <a:rPr lang="en-AU" sz="1400" dirty="0"/>
              <a:t>and </a:t>
            </a:r>
            <a:r>
              <a:rPr lang="en-AU" sz="1400" dirty="0" smtClean="0"/>
              <a:t>images</a:t>
            </a:r>
            <a:r>
              <a:rPr lang="en-AU" sz="1400" dirty="0"/>
              <a:t>: </a:t>
            </a:r>
            <a:r>
              <a:rPr lang="en-AU" sz="1400" i="1" dirty="0"/>
              <a:t>Using images and metaphors to understand concepts and content.</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Land Links: </a:t>
            </a:r>
            <a:r>
              <a:rPr lang="en-AU" sz="1400" i="1" dirty="0"/>
              <a:t>Place-based learning, linking content to local land and place.</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Non-linear</a:t>
            </a:r>
            <a:r>
              <a:rPr lang="en-AU" sz="1400" dirty="0"/>
              <a:t>: </a:t>
            </a:r>
            <a:r>
              <a:rPr lang="en-AU" sz="1400" i="1" dirty="0"/>
              <a:t>Producing innovations and understanding by thinking laterally or combining systems.</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Deconstruct/Reconstruct</a:t>
            </a:r>
            <a:r>
              <a:rPr lang="en-AU" sz="1400" dirty="0"/>
              <a:t>: </a:t>
            </a:r>
            <a:r>
              <a:rPr lang="en-AU" sz="1400" i="1" dirty="0"/>
              <a:t>Modelling and scaffolding, working from wholes to parts (watch then do).</a:t>
            </a:r>
            <a:r>
              <a:rPr lang="en-AU" sz="1400" dirty="0"/>
              <a:t/>
            </a:r>
            <a:br>
              <a:rPr lang="en-AU" sz="1400" dirty="0"/>
            </a:br>
            <a:endParaRPr lang="en-AU" sz="1400" dirty="0" smtClean="0"/>
          </a:p>
          <a:p>
            <a:pPr marL="171450" indent="-171450">
              <a:buClr>
                <a:srgbClr val="FFCC00"/>
              </a:buClr>
              <a:buFont typeface="Arial" pitchFamily="34" charset="0"/>
              <a:buChar char="•"/>
            </a:pPr>
            <a:r>
              <a:rPr lang="en-AU" sz="1400" dirty="0" smtClean="0"/>
              <a:t>Community Links: </a:t>
            </a:r>
            <a:r>
              <a:rPr lang="en-AU" sz="1400" i="1" dirty="0"/>
              <a:t>Centring local viewpoints, applying learning for community benefit.</a:t>
            </a:r>
            <a:r>
              <a:rPr lang="en-AU" sz="1200" dirty="0"/>
              <a:t/>
            </a:r>
            <a:br>
              <a:rPr lang="en-AU" sz="1200" dirty="0"/>
            </a:br>
            <a:endParaRPr lang="en-AU" dirty="0"/>
          </a:p>
        </p:txBody>
      </p:sp>
      <p:sp>
        <p:nvSpPr>
          <p:cNvPr id="3" name="Rectangle 2"/>
          <p:cNvSpPr/>
          <p:nvPr/>
        </p:nvSpPr>
        <p:spPr>
          <a:xfrm>
            <a:off x="467545" y="5229200"/>
            <a:ext cx="2016224" cy="1296144"/>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2702576" y="5229200"/>
            <a:ext cx="2016224" cy="1296144"/>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4802058" y="5229200"/>
            <a:ext cx="2016224" cy="1296144"/>
          </a:xfrm>
          <a:prstGeom prst="rect">
            <a:avLst/>
          </a:prstGeom>
          <a:blipFill>
            <a:blip r:embed="rId5" cstate="print"/>
            <a:stretch>
              <a:fillRect/>
            </a:stretch>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p:cNvSpPr/>
          <p:nvPr/>
        </p:nvSpPr>
        <p:spPr>
          <a:xfrm>
            <a:off x="6890290" y="5229200"/>
            <a:ext cx="2016224" cy="1296144"/>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p:cNvSpPr txBox="1"/>
          <p:nvPr/>
        </p:nvSpPr>
        <p:spPr>
          <a:xfrm>
            <a:off x="251521" y="1054766"/>
            <a:ext cx="1224136" cy="369332"/>
          </a:xfrm>
          <a:prstGeom prst="rect">
            <a:avLst/>
          </a:prstGeom>
          <a:noFill/>
        </p:spPr>
        <p:txBody>
          <a:bodyPr wrap="square" rtlCol="0">
            <a:spAutoFit/>
          </a:bodyPr>
          <a:lstStyle/>
          <a:p>
            <a:pPr algn="ctr"/>
            <a:r>
              <a:rPr lang="en-AU" dirty="0" smtClean="0"/>
              <a:t>Slide 7</a:t>
            </a:r>
            <a:endParaRPr lang="en-AU" dirty="0"/>
          </a:p>
        </p:txBody>
      </p:sp>
      <p:sp>
        <p:nvSpPr>
          <p:cNvPr id="4" name="TextBox 3"/>
          <p:cNvSpPr txBox="1"/>
          <p:nvPr/>
        </p:nvSpPr>
        <p:spPr>
          <a:xfrm>
            <a:off x="597527" y="6525344"/>
            <a:ext cx="1195148" cy="246221"/>
          </a:xfrm>
          <a:prstGeom prst="rect">
            <a:avLst/>
          </a:prstGeom>
          <a:noFill/>
        </p:spPr>
        <p:txBody>
          <a:bodyPr wrap="square" rtlCol="0">
            <a:spAutoFit/>
          </a:bodyPr>
          <a:lstStyle/>
          <a:p>
            <a:r>
              <a:rPr lang="en-AU" sz="1000" i="1" dirty="0" smtClean="0"/>
              <a:t>(Performance, </a:t>
            </a:r>
            <a:r>
              <a:rPr lang="en-AU" sz="1000" dirty="0" smtClean="0"/>
              <a:t>nd</a:t>
            </a:r>
            <a:r>
              <a:rPr lang="en-AU" sz="1000" i="1" dirty="0" smtClean="0"/>
              <a:t>) </a:t>
            </a:r>
            <a:endParaRPr lang="en-AU" sz="1000" dirty="0" smtClean="0"/>
          </a:p>
        </p:txBody>
      </p:sp>
      <p:sp>
        <p:nvSpPr>
          <p:cNvPr id="12" name="TextBox 11"/>
          <p:cNvSpPr txBox="1"/>
          <p:nvPr/>
        </p:nvSpPr>
        <p:spPr>
          <a:xfrm>
            <a:off x="2987824" y="6525344"/>
            <a:ext cx="1195148" cy="246221"/>
          </a:xfrm>
          <a:prstGeom prst="rect">
            <a:avLst/>
          </a:prstGeom>
          <a:noFill/>
        </p:spPr>
        <p:txBody>
          <a:bodyPr wrap="square" rtlCol="0">
            <a:spAutoFit/>
          </a:bodyPr>
          <a:lstStyle/>
          <a:p>
            <a:r>
              <a:rPr lang="en-AU" sz="1000" i="1" dirty="0" smtClean="0"/>
              <a:t>(Land, </a:t>
            </a:r>
            <a:r>
              <a:rPr lang="en-AU" sz="1000" dirty="0" smtClean="0"/>
              <a:t>2002</a:t>
            </a:r>
            <a:r>
              <a:rPr lang="en-AU" sz="1000" i="1" dirty="0" smtClean="0"/>
              <a:t>) </a:t>
            </a:r>
            <a:endParaRPr lang="en-AU" sz="1000" dirty="0" smtClean="0"/>
          </a:p>
        </p:txBody>
      </p:sp>
      <p:sp>
        <p:nvSpPr>
          <p:cNvPr id="13" name="TextBox 12"/>
          <p:cNvSpPr txBox="1"/>
          <p:nvPr/>
        </p:nvSpPr>
        <p:spPr>
          <a:xfrm>
            <a:off x="5212596" y="6525344"/>
            <a:ext cx="1195148" cy="246221"/>
          </a:xfrm>
          <a:prstGeom prst="rect">
            <a:avLst/>
          </a:prstGeom>
          <a:noFill/>
        </p:spPr>
        <p:txBody>
          <a:bodyPr wrap="square" rtlCol="0">
            <a:spAutoFit/>
          </a:bodyPr>
          <a:lstStyle/>
          <a:p>
            <a:r>
              <a:rPr lang="en-AU" sz="1000" i="1" dirty="0" smtClean="0"/>
              <a:t>(Symbols, </a:t>
            </a:r>
            <a:r>
              <a:rPr lang="en-AU" sz="1000" dirty="0" smtClean="0"/>
              <a:t>1998</a:t>
            </a:r>
            <a:r>
              <a:rPr lang="en-AU" sz="1000" i="1" dirty="0" smtClean="0"/>
              <a:t>) </a:t>
            </a:r>
            <a:endParaRPr lang="en-AU" sz="1000" dirty="0" smtClean="0"/>
          </a:p>
        </p:txBody>
      </p:sp>
      <p:sp>
        <p:nvSpPr>
          <p:cNvPr id="14" name="TextBox 13"/>
          <p:cNvSpPr txBox="1"/>
          <p:nvPr/>
        </p:nvSpPr>
        <p:spPr>
          <a:xfrm>
            <a:off x="7300828" y="6525344"/>
            <a:ext cx="1195148" cy="246221"/>
          </a:xfrm>
          <a:prstGeom prst="rect">
            <a:avLst/>
          </a:prstGeom>
          <a:noFill/>
        </p:spPr>
        <p:txBody>
          <a:bodyPr wrap="square" rtlCol="0">
            <a:spAutoFit/>
          </a:bodyPr>
          <a:lstStyle/>
          <a:p>
            <a:r>
              <a:rPr lang="en-AU" sz="1000" i="1" dirty="0" smtClean="0"/>
              <a:t>(Map, </a:t>
            </a:r>
            <a:r>
              <a:rPr lang="en-AU" sz="1000" dirty="0" smtClean="0"/>
              <a:t>nd</a:t>
            </a:r>
            <a:r>
              <a:rPr lang="en-AU" sz="1000" i="1" dirty="0" smtClean="0"/>
              <a:t>) </a:t>
            </a:r>
            <a:endParaRPr lang="en-AU" sz="1000" dirty="0" smtClean="0"/>
          </a:p>
        </p:txBody>
      </p:sp>
    </p:spTree>
    <p:extLst>
      <p:ext uri="{BB962C8B-B14F-4D97-AF65-F5344CB8AC3E}">
        <p14:creationId xmlns:p14="http://schemas.microsoft.com/office/powerpoint/2010/main" xmlns="" val="2991084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1077218"/>
          </a:xfrm>
          <a:prstGeom prst="rect">
            <a:avLst/>
          </a:prstGeom>
          <a:noFill/>
        </p:spPr>
        <p:txBody>
          <a:bodyPr wrap="square" rtlCol="0">
            <a:spAutoFit/>
          </a:bodyPr>
          <a:lstStyle/>
          <a:p>
            <a:pPr algn="ctr"/>
            <a:r>
              <a:rPr lang="fr-FR" sz="3200" dirty="0">
                <a:solidFill>
                  <a:srgbClr val="C00000"/>
                </a:solidFill>
              </a:rPr>
              <a:t>Curriculum </a:t>
            </a:r>
            <a:r>
              <a:rPr lang="fr-FR" sz="3200" dirty="0" smtClean="0">
                <a:solidFill>
                  <a:srgbClr val="C00000"/>
                </a:solidFill>
              </a:rPr>
              <a:t>support </a:t>
            </a:r>
            <a:r>
              <a:rPr lang="fr-FR" sz="3200" dirty="0">
                <a:solidFill>
                  <a:srgbClr val="C00000"/>
                </a:solidFill>
              </a:rPr>
              <a:t>- </a:t>
            </a:r>
            <a:r>
              <a:rPr lang="en-AU" sz="3200" dirty="0" smtClean="0">
                <a:solidFill>
                  <a:srgbClr val="C00000"/>
                </a:solidFill>
              </a:rPr>
              <a:t>Aboriginal</a:t>
            </a:r>
            <a:r>
              <a:rPr lang="fr-FR" sz="3200" dirty="0" smtClean="0">
                <a:solidFill>
                  <a:srgbClr val="C00000"/>
                </a:solidFill>
              </a:rPr>
              <a:t> </a:t>
            </a:r>
            <a:r>
              <a:rPr lang="fr-FR" sz="3200" dirty="0">
                <a:solidFill>
                  <a:srgbClr val="C00000"/>
                </a:solidFill>
              </a:rPr>
              <a:t>perspectives curriculum</a:t>
            </a:r>
            <a:endParaRPr lang="en-AU" sz="3000" dirty="0">
              <a:solidFill>
                <a:srgbClr val="C00000"/>
              </a:solidFill>
            </a:endParaRPr>
          </a:p>
        </p:txBody>
      </p:sp>
      <p:sp>
        <p:nvSpPr>
          <p:cNvPr id="4" name="TextBox 3"/>
          <p:cNvSpPr txBox="1"/>
          <p:nvPr/>
        </p:nvSpPr>
        <p:spPr>
          <a:xfrm>
            <a:off x="500237" y="908720"/>
            <a:ext cx="1224136" cy="369332"/>
          </a:xfrm>
          <a:prstGeom prst="rect">
            <a:avLst/>
          </a:prstGeom>
          <a:noFill/>
        </p:spPr>
        <p:txBody>
          <a:bodyPr wrap="square" rtlCol="0">
            <a:spAutoFit/>
          </a:bodyPr>
          <a:lstStyle/>
          <a:p>
            <a:pPr algn="ctr"/>
            <a:r>
              <a:rPr lang="en-AU" dirty="0" smtClean="0"/>
              <a:t>Slide 8</a:t>
            </a:r>
            <a:endParaRPr lang="en-AU" dirty="0"/>
          </a:p>
        </p:txBody>
      </p:sp>
      <p:sp>
        <p:nvSpPr>
          <p:cNvPr id="2" name="TextBox 1"/>
          <p:cNvSpPr txBox="1"/>
          <p:nvPr/>
        </p:nvSpPr>
        <p:spPr>
          <a:xfrm>
            <a:off x="179512" y="1484784"/>
            <a:ext cx="8784976" cy="4955203"/>
          </a:xfrm>
          <a:prstGeom prst="rect">
            <a:avLst/>
          </a:prstGeom>
          <a:noFill/>
        </p:spPr>
        <p:txBody>
          <a:bodyPr wrap="square" rtlCol="0">
            <a:spAutoFit/>
          </a:bodyPr>
          <a:lstStyle/>
          <a:p>
            <a:r>
              <a:rPr lang="en-AU" sz="1400" dirty="0"/>
              <a:t>In educating Torres </a:t>
            </a:r>
            <a:r>
              <a:rPr lang="en-AU" sz="1400" dirty="0" smtClean="0"/>
              <a:t>strait </a:t>
            </a:r>
            <a:r>
              <a:rPr lang="en-AU" sz="1400" dirty="0"/>
              <a:t>islanders and Aboriginal students the Australia Government has released a vital resource called ' The National Aboriginal and Torres Strait Islander Education Policy (AEP)' which brings major and long term goals into education for Indigenous students. The main goals and some long term goals include:</a:t>
            </a:r>
            <a:br>
              <a:rPr lang="en-AU" sz="1400" dirty="0"/>
            </a:br>
            <a:r>
              <a:rPr lang="en-AU" sz="1400" dirty="0"/>
              <a:t/>
            </a:r>
            <a:br>
              <a:rPr lang="en-AU" sz="1400" dirty="0"/>
            </a:br>
            <a:r>
              <a:rPr lang="en-AU" sz="1400" b="1" dirty="0"/>
              <a:t>MAJOR GOAL 1 - Involvement of Aboriginal and Torres Strait Islander People in Educational Decision-Making</a:t>
            </a:r>
            <a:r>
              <a:rPr lang="en-AU" sz="1400" dirty="0"/>
              <a:t/>
            </a:r>
            <a:br>
              <a:rPr lang="en-AU" sz="1400" dirty="0"/>
            </a:br>
            <a:r>
              <a:rPr lang="en-AU" sz="1400" dirty="0"/>
              <a:t>To establish effective arrangements for the participation of Aboriginal and Torres Strait Islander parents and community members in decisions regarding the planning, delivery and evaluation of pre-school, primary and secondary education services for their children.</a:t>
            </a:r>
          </a:p>
          <a:p>
            <a:endParaRPr lang="en-AU" sz="1400" b="1" dirty="0" smtClean="0"/>
          </a:p>
          <a:p>
            <a:r>
              <a:rPr lang="en-AU" sz="1400" b="1" dirty="0" smtClean="0"/>
              <a:t>MAJOR </a:t>
            </a:r>
            <a:r>
              <a:rPr lang="en-AU" sz="1400" b="1" dirty="0"/>
              <a:t>GOAL 2 – Equality of Access to Education Services</a:t>
            </a:r>
            <a:r>
              <a:rPr lang="en-AU" sz="1400" dirty="0"/>
              <a:t/>
            </a:r>
            <a:br>
              <a:rPr lang="en-AU" sz="1400" dirty="0"/>
            </a:br>
            <a:r>
              <a:rPr lang="en-AU" sz="1400" dirty="0"/>
              <a:t>To ensure that Aboriginal and Torres Strait Islander children have access to school services and education on a basis comparable to that available to other Australian children of the same age.</a:t>
            </a:r>
          </a:p>
          <a:p>
            <a:endParaRPr lang="en-AU" sz="1400" b="1" dirty="0" smtClean="0"/>
          </a:p>
          <a:p>
            <a:r>
              <a:rPr lang="en-AU" sz="1400" b="1" dirty="0" smtClean="0"/>
              <a:t>MAJOR </a:t>
            </a:r>
            <a:r>
              <a:rPr lang="en-AU" sz="1400" b="1" dirty="0"/>
              <a:t>GOAL 3 – Equity of Educational Participation</a:t>
            </a:r>
            <a:r>
              <a:rPr lang="en-AU" sz="1400" dirty="0"/>
              <a:t/>
            </a:r>
            <a:br>
              <a:rPr lang="en-AU" sz="1400" dirty="0"/>
            </a:br>
            <a:r>
              <a:rPr lang="en-AU" sz="1400" dirty="0"/>
              <a:t>To achieve the participation of Aboriginal and Torres Strait Islander children in pre-school education for a period similar to that for other Australian children.</a:t>
            </a:r>
          </a:p>
          <a:p>
            <a:endParaRPr lang="en-AU" sz="1400" b="1" dirty="0" smtClean="0"/>
          </a:p>
          <a:p>
            <a:r>
              <a:rPr lang="en-AU" sz="1400" b="1" dirty="0" smtClean="0"/>
              <a:t>MAJOR </a:t>
            </a:r>
            <a:r>
              <a:rPr lang="en-AU" sz="1400" b="1" dirty="0"/>
              <a:t>GOAL 4 – Equitable and Appropriate Educational Outcomes</a:t>
            </a:r>
            <a:r>
              <a:rPr lang="en-AU" sz="1400" dirty="0"/>
              <a:t/>
            </a:r>
            <a:br>
              <a:rPr lang="en-AU" sz="1400" dirty="0"/>
            </a:br>
            <a:r>
              <a:rPr lang="en-AU" sz="1400" dirty="0"/>
              <a:t>To enable Aboriginal and Torres Strait Islander attainment of skills to the same standard as other Australian students throughout the compulsory schooling years</a:t>
            </a:r>
            <a:r>
              <a:rPr lang="en-AU" sz="1400" dirty="0" smtClean="0"/>
              <a:t>. (</a:t>
            </a:r>
            <a:r>
              <a:rPr lang="en-AU" sz="1400" dirty="0"/>
              <a:t>Australian Government, 2011).</a:t>
            </a:r>
            <a:br>
              <a:rPr lang="en-AU" sz="1400" dirty="0"/>
            </a:br>
            <a:r>
              <a:rPr lang="en-AU" dirty="0"/>
              <a:t/>
            </a:r>
            <a:br>
              <a:rPr lang="en-AU" dirty="0"/>
            </a:br>
            <a:endParaRPr lang="en-AU" dirty="0"/>
          </a:p>
        </p:txBody>
      </p:sp>
    </p:spTree>
    <p:extLst>
      <p:ext uri="{BB962C8B-B14F-4D97-AF65-F5344CB8AC3E}">
        <p14:creationId xmlns:p14="http://schemas.microsoft.com/office/powerpoint/2010/main" xmlns="" val="2448272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ame 6"/>
          <p:cNvSpPr/>
          <p:nvPr/>
        </p:nvSpPr>
        <p:spPr>
          <a:xfrm>
            <a:off x="0" y="0"/>
            <a:ext cx="9144000" cy="6858000"/>
          </a:xfrm>
          <a:prstGeom prst="frame">
            <a:avLst>
              <a:gd name="adj1" fmla="val 170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dirty="0">
              <a:solidFill>
                <a:schemeClr val="tx1"/>
              </a:solidFill>
            </a:endParaRPr>
          </a:p>
        </p:txBody>
      </p:sp>
      <p:sp>
        <p:nvSpPr>
          <p:cNvPr id="5" name="TextBox 4"/>
          <p:cNvSpPr txBox="1"/>
          <p:nvPr/>
        </p:nvSpPr>
        <p:spPr>
          <a:xfrm>
            <a:off x="597527" y="153751"/>
            <a:ext cx="8078929" cy="584775"/>
          </a:xfrm>
          <a:prstGeom prst="rect">
            <a:avLst/>
          </a:prstGeom>
          <a:noFill/>
        </p:spPr>
        <p:txBody>
          <a:bodyPr wrap="square" rtlCol="0">
            <a:spAutoFit/>
          </a:bodyPr>
          <a:lstStyle/>
          <a:p>
            <a:pPr algn="ctr"/>
            <a:r>
              <a:rPr lang="en-AU" sz="3200" dirty="0" smtClean="0">
                <a:solidFill>
                  <a:srgbClr val="C00000"/>
                </a:solidFill>
              </a:rPr>
              <a:t>References</a:t>
            </a:r>
            <a:endParaRPr lang="en-AU" sz="3000" dirty="0">
              <a:solidFill>
                <a:srgbClr val="C00000"/>
              </a:solidFill>
            </a:endParaRPr>
          </a:p>
        </p:txBody>
      </p:sp>
      <p:sp>
        <p:nvSpPr>
          <p:cNvPr id="4" name="Rectangle 3"/>
          <p:cNvSpPr/>
          <p:nvPr/>
        </p:nvSpPr>
        <p:spPr>
          <a:xfrm>
            <a:off x="568041" y="738526"/>
            <a:ext cx="7790897" cy="4585871"/>
          </a:xfrm>
          <a:prstGeom prst="rect">
            <a:avLst/>
          </a:prstGeom>
        </p:spPr>
        <p:txBody>
          <a:bodyPr wrap="square">
            <a:spAutoFit/>
          </a:bodyPr>
          <a:lstStyle/>
          <a:p>
            <a:r>
              <a:rPr lang="en-AU" sz="1400" dirty="0" smtClean="0"/>
              <a:t>Harrison</a:t>
            </a:r>
            <a:r>
              <a:rPr lang="en-AU" sz="1400" dirty="0"/>
              <a:t>, N. (2011) </a:t>
            </a:r>
            <a:r>
              <a:rPr lang="en-AU" sz="1400" i="1" dirty="0"/>
              <a:t>Teaching &amp; learning in Aboriginal Education. </a:t>
            </a:r>
            <a:r>
              <a:rPr lang="en-AU" sz="1400" dirty="0"/>
              <a:t>Oxford University Press: Melbourne, </a:t>
            </a:r>
            <a:r>
              <a:rPr lang="en-AU" sz="1400" dirty="0" smtClean="0"/>
              <a:t>Victoria</a:t>
            </a:r>
          </a:p>
          <a:p>
            <a:endParaRPr lang="en-AU" sz="1400" dirty="0" smtClean="0"/>
          </a:p>
          <a:p>
            <a:r>
              <a:rPr lang="en-AU" sz="1400" dirty="0" smtClean="0"/>
              <a:t>Land [Image]. (2002). Retrieved from http://www.</a:t>
            </a:r>
            <a:r>
              <a:rPr lang="en-AU" sz="1400" dirty="0" smtClean="0">
                <a:effectLst/>
              </a:rPr>
              <a:t>souvenirsaustralia.com</a:t>
            </a:r>
          </a:p>
          <a:p>
            <a:endParaRPr lang="en-AU" sz="1400" dirty="0" smtClean="0"/>
          </a:p>
          <a:p>
            <a:r>
              <a:rPr lang="en-AU" sz="1400" dirty="0" smtClean="0"/>
              <a:t>Map [Image]. (2002). Retrieved from http://www.</a:t>
            </a:r>
            <a:r>
              <a:rPr lang="en-AU" sz="1400" dirty="0" smtClean="0">
                <a:effectLst/>
              </a:rPr>
              <a:t> lpma.nsw.gov.au</a:t>
            </a:r>
          </a:p>
          <a:p>
            <a:endParaRPr lang="en-AU" sz="1400" dirty="0" smtClean="0"/>
          </a:p>
          <a:p>
            <a:r>
              <a:rPr lang="en-AU" sz="1400" dirty="0" smtClean="0"/>
              <a:t>Performance [Image]. (nd). Retrieved from http://www.</a:t>
            </a:r>
            <a:r>
              <a:rPr lang="en-AU" sz="1400" dirty="0" smtClean="0">
                <a:effectLst/>
              </a:rPr>
              <a:t>whitecockatoo.com</a:t>
            </a:r>
            <a:r>
              <a:rPr lang="en-AU" sz="1400" dirty="0" smtClean="0"/>
              <a:t> </a:t>
            </a:r>
          </a:p>
          <a:p>
            <a:endParaRPr lang="en-AU" sz="1400" dirty="0" smtClean="0"/>
          </a:p>
          <a:p>
            <a:r>
              <a:rPr lang="en-AU" sz="1400" dirty="0" smtClean="0"/>
              <a:t>Symbols [Image]. (1998). Retrieved from http://www.</a:t>
            </a:r>
            <a:r>
              <a:rPr lang="en-AU" sz="1400" dirty="0" smtClean="0">
                <a:effectLst/>
              </a:rPr>
              <a:t>aboriginalartonline.com </a:t>
            </a:r>
          </a:p>
          <a:p>
            <a:endParaRPr lang="en-AU" sz="1400" dirty="0" smtClean="0"/>
          </a:p>
          <a:p>
            <a:r>
              <a:rPr lang="en-AU" sz="1400" dirty="0" smtClean="0"/>
              <a:t>Rainbow Serpent [Image]. (2009). Retrieved from http://www.</a:t>
            </a:r>
            <a:r>
              <a:rPr lang="en-AU" sz="1400" dirty="0" smtClean="0">
                <a:effectLst/>
              </a:rPr>
              <a:t> lucidenglish.com</a:t>
            </a:r>
            <a:r>
              <a:rPr lang="en-AU" sz="1400" dirty="0"/>
              <a:t>visit </a:t>
            </a:r>
            <a:endParaRPr lang="en-AU" sz="1400" dirty="0" smtClean="0"/>
          </a:p>
          <a:p>
            <a:endParaRPr lang="en-AU" sz="1400" dirty="0" smtClean="0"/>
          </a:p>
          <a:p>
            <a:r>
              <a:rPr lang="en-AU" sz="1400" dirty="0" smtClean="0"/>
              <a:t>Australian Government (2011) </a:t>
            </a:r>
            <a:r>
              <a:rPr lang="en-AU" sz="1400" i="1" dirty="0" smtClean="0"/>
              <a:t>National Aboriginal and Torres Strait Islander Education Policy. </a:t>
            </a:r>
            <a:r>
              <a:rPr lang="en-AU" sz="1400" dirty="0" smtClean="0"/>
              <a:t>Retrieved from http</a:t>
            </a:r>
            <a:r>
              <a:rPr lang="en-AU" sz="1400" dirty="0"/>
              <a:t>://www.dest.gov.au/archive/schools/indigenous/aep.htm</a:t>
            </a:r>
            <a:endParaRPr lang="en-AU" sz="1400" dirty="0" smtClean="0">
              <a:effectLst/>
            </a:endParaRPr>
          </a:p>
          <a:p>
            <a:endParaRPr lang="en-AU" sz="1400" dirty="0"/>
          </a:p>
          <a:p>
            <a:endParaRPr lang="en-AU" sz="1400" dirty="0" smtClean="0"/>
          </a:p>
          <a:p>
            <a:r>
              <a:rPr lang="en-AU" dirty="0" smtClean="0">
                <a:effectLst/>
              </a:rPr>
              <a:t> </a:t>
            </a:r>
          </a:p>
          <a:p>
            <a:endParaRPr lang="en-AU" dirty="0" smtClean="0">
              <a:effectLst/>
            </a:endParaRPr>
          </a:p>
          <a:p>
            <a:endParaRPr lang="en-AU" dirty="0"/>
          </a:p>
        </p:txBody>
      </p:sp>
    </p:spTree>
    <p:extLst>
      <p:ext uri="{BB962C8B-B14F-4D97-AF65-F5344CB8AC3E}">
        <p14:creationId xmlns:p14="http://schemas.microsoft.com/office/powerpoint/2010/main" xmlns="" val="3705982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3672409"/>
          </a:xfrm>
        </p:spPr>
        <p:txBody>
          <a:bodyPr>
            <a:normAutofit fontScale="25000" lnSpcReduction="20000"/>
          </a:bodyPr>
          <a:lstStyle/>
          <a:p>
            <a:pPr marL="0" indent="0">
              <a:buNone/>
            </a:pPr>
            <a:r>
              <a:rPr lang="en-AU" sz="4800" dirty="0" smtClean="0"/>
              <a:t>Summary</a:t>
            </a:r>
          </a:p>
          <a:p>
            <a:pPr marL="0" indent="0">
              <a:spcBef>
                <a:spcPts val="0"/>
              </a:spcBef>
              <a:buNone/>
              <a:defRPr/>
            </a:pPr>
            <a:r>
              <a:rPr lang="en-AU" sz="4800" b="1" dirty="0" smtClean="0"/>
              <a:t>Slide 6</a:t>
            </a:r>
          </a:p>
          <a:p>
            <a:pPr marL="0" indent="0">
              <a:spcBef>
                <a:spcPts val="0"/>
              </a:spcBef>
              <a:buNone/>
              <a:defRPr/>
            </a:pPr>
            <a:r>
              <a:rPr lang="en-AU" sz="4800" dirty="0" smtClean="0"/>
              <a:t>There </a:t>
            </a:r>
            <a:r>
              <a:rPr lang="en-AU" sz="4800" dirty="0"/>
              <a:t>are many contributing issues and challenges that may affect the quality of education Torres Strait Islander children receive. These challenges include:</a:t>
            </a:r>
          </a:p>
          <a:p>
            <a:pPr marL="171450" indent="-171450"/>
            <a:r>
              <a:rPr lang="en-AU" sz="4800" dirty="0"/>
              <a:t>Family attitude</a:t>
            </a:r>
          </a:p>
          <a:p>
            <a:pPr marL="171450" indent="-171450"/>
            <a:r>
              <a:rPr lang="en-AU" sz="4800" dirty="0"/>
              <a:t>Family obligations</a:t>
            </a:r>
          </a:p>
          <a:p>
            <a:pPr marL="171450" indent="-171450"/>
            <a:r>
              <a:rPr lang="en-AU" sz="4800" dirty="0"/>
              <a:t>Socioeconomic status</a:t>
            </a:r>
          </a:p>
          <a:p>
            <a:pPr marL="171450" indent="-171450"/>
            <a:r>
              <a:rPr lang="en-AU" sz="4800" dirty="0"/>
              <a:t>Cultural attitudes</a:t>
            </a:r>
          </a:p>
          <a:p>
            <a:pPr marL="171450" indent="-171450"/>
            <a:r>
              <a:rPr lang="en-AU" sz="4800" dirty="0"/>
              <a:t>Language</a:t>
            </a:r>
          </a:p>
          <a:p>
            <a:pPr marL="171450" indent="-171450"/>
            <a:r>
              <a:rPr lang="en-AU" sz="4800" dirty="0"/>
              <a:t>Attendance</a:t>
            </a:r>
          </a:p>
          <a:p>
            <a:pPr marL="171450" indent="-171450"/>
            <a:r>
              <a:rPr lang="en-AU" sz="4800" dirty="0"/>
              <a:t>Quality of teaching</a:t>
            </a:r>
          </a:p>
          <a:p>
            <a:pPr marL="171450" indent="-171450"/>
            <a:r>
              <a:rPr lang="en-AU" sz="4800" dirty="0"/>
              <a:t>Teacher attitude and behaviour</a:t>
            </a:r>
          </a:p>
          <a:p>
            <a:pPr marL="171450" indent="-171450"/>
            <a:r>
              <a:rPr lang="en-AU" sz="4800" dirty="0"/>
              <a:t>Students confidences, self esteem and identity</a:t>
            </a:r>
          </a:p>
          <a:p>
            <a:pPr marL="171450" indent="-171450"/>
            <a:r>
              <a:rPr lang="en-AU" sz="4800" dirty="0"/>
              <a:t>Cultural </a:t>
            </a:r>
            <a:r>
              <a:rPr lang="en-AU" sz="4800" dirty="0" smtClean="0"/>
              <a:t>clashes</a:t>
            </a:r>
          </a:p>
          <a:p>
            <a:pPr marL="0" indent="0">
              <a:buNone/>
            </a:pPr>
            <a:r>
              <a:rPr lang="en-AU" sz="4800" b="1" dirty="0" smtClean="0"/>
              <a:t>Slide 7</a:t>
            </a:r>
          </a:p>
          <a:p>
            <a:pPr marL="0" indent="0">
              <a:spcBef>
                <a:spcPts val="0"/>
              </a:spcBef>
              <a:buNone/>
              <a:defRPr/>
            </a:pPr>
            <a:r>
              <a:rPr lang="en-AU" sz="4800" dirty="0" smtClean="0"/>
              <a:t>It can </a:t>
            </a:r>
            <a:r>
              <a:rPr lang="en-AU" sz="4800" dirty="0"/>
              <a:t>be suggested Aboriginal students learn through observation, modelling and imitation, rather than through talking and listening, trial and error rather than through words and instructions of the teachers and through context-specific activities rather than through theory. For aboriginal students, the focus of their work is often on the relationship between them and their teachers and fellow students not just on the content being taught (Harrison, 2010). Therefore, it is vital teachers take this into consideration and establish a learning environment that meets the requirements of all students. Teaches must also ensure students are provided with opportunities for self- discovery along with maintaining the coherent identity of all students.</a:t>
            </a:r>
          </a:p>
          <a:p>
            <a:pPr marL="0" indent="0">
              <a:spcBef>
                <a:spcPts val="0"/>
              </a:spcBef>
              <a:buNone/>
              <a:defRPr/>
            </a:pPr>
            <a:endParaRPr lang="en-AU" sz="4800" dirty="0" smtClean="0"/>
          </a:p>
          <a:p>
            <a:pPr marL="0" indent="0">
              <a:spcBef>
                <a:spcPts val="0"/>
              </a:spcBef>
              <a:buNone/>
              <a:defRPr/>
            </a:pPr>
            <a:r>
              <a:rPr lang="en-AU" sz="4800" dirty="0"/>
              <a:t>T</a:t>
            </a:r>
            <a:r>
              <a:rPr lang="en-AU" sz="4800" dirty="0" smtClean="0"/>
              <a:t>eaching </a:t>
            </a:r>
            <a:r>
              <a:rPr lang="en-AU" sz="4800" dirty="0"/>
              <a:t>and learning strategies </a:t>
            </a:r>
            <a:r>
              <a:rPr lang="en-AU" sz="4800" dirty="0" smtClean="0"/>
              <a:t> can include:</a:t>
            </a:r>
            <a:endParaRPr lang="en-AU" sz="4800" dirty="0"/>
          </a:p>
          <a:p>
            <a:r>
              <a:rPr lang="en-AU" sz="4800" dirty="0" smtClean="0"/>
              <a:t>Encourage </a:t>
            </a:r>
            <a:r>
              <a:rPr lang="en-AU" sz="4800" dirty="0"/>
              <a:t>cultural identity and pride. </a:t>
            </a:r>
          </a:p>
          <a:p>
            <a:r>
              <a:rPr lang="en-AU" sz="4800" dirty="0" smtClean="0"/>
              <a:t>Integration </a:t>
            </a:r>
            <a:r>
              <a:rPr lang="en-AU" sz="4800" dirty="0"/>
              <a:t>of Aboriginal and Torres Strait Islander perspectives into curriculum programs. </a:t>
            </a:r>
          </a:p>
          <a:p>
            <a:r>
              <a:rPr lang="en-AU" sz="4800" dirty="0" smtClean="0"/>
              <a:t>Implementation </a:t>
            </a:r>
            <a:r>
              <a:rPr lang="en-AU" sz="4800" dirty="0"/>
              <a:t>of Aboriginal and Torres Strait Islander Studies. </a:t>
            </a:r>
          </a:p>
          <a:p>
            <a:r>
              <a:rPr lang="en-AU" sz="4800" dirty="0" smtClean="0"/>
              <a:t>Implementation </a:t>
            </a:r>
            <a:r>
              <a:rPr lang="en-AU" sz="4800" dirty="0"/>
              <a:t>of localised cultural/language programs. </a:t>
            </a:r>
          </a:p>
          <a:p>
            <a:r>
              <a:rPr lang="en-AU" sz="4800" dirty="0" smtClean="0"/>
              <a:t>Development </a:t>
            </a:r>
            <a:r>
              <a:rPr lang="en-AU" sz="4800" dirty="0"/>
              <a:t>of school-community based VET programs. </a:t>
            </a:r>
          </a:p>
          <a:p>
            <a:r>
              <a:rPr lang="en-AU" sz="4800" dirty="0" smtClean="0"/>
              <a:t>Incorporate </a:t>
            </a:r>
            <a:r>
              <a:rPr lang="en-AU" sz="4800" dirty="0"/>
              <a:t>use of ESL/ESD teaching methodologies and practices for Aboriginal and Torres Strait Islander students whose home language is not Standard Australian English. </a:t>
            </a:r>
          </a:p>
          <a:p>
            <a:pPr marL="0" indent="0">
              <a:spcBef>
                <a:spcPts val="0"/>
              </a:spcBef>
              <a:buNone/>
              <a:defRPr/>
            </a:pPr>
            <a:endParaRPr lang="en-AU" sz="4800" dirty="0"/>
          </a:p>
          <a:p>
            <a:pPr marL="0" indent="0">
              <a:buNone/>
            </a:pPr>
            <a:r>
              <a:rPr lang="en-AU" sz="4800" b="1" dirty="0" smtClean="0"/>
              <a:t>Slide 8</a:t>
            </a:r>
          </a:p>
          <a:p>
            <a:pPr marL="0" indent="0">
              <a:lnSpc>
                <a:spcPct val="120000"/>
              </a:lnSpc>
              <a:buNone/>
            </a:pPr>
            <a:r>
              <a:rPr lang="en-AU" sz="4800" dirty="0"/>
              <a:t>In educating Torres strait islanders and Aboriginal students the Australia Government has released a vital resource called ' The National Aboriginal and Torres Strait Islander Education Policy (AEP)The main goals include:</a:t>
            </a:r>
            <a:br>
              <a:rPr lang="en-AU" sz="4800" dirty="0"/>
            </a:br>
            <a:r>
              <a:rPr lang="en-AU" sz="4800" dirty="0"/>
              <a:t/>
            </a:r>
            <a:br>
              <a:rPr lang="en-AU" sz="4800" dirty="0"/>
            </a:br>
            <a:r>
              <a:rPr lang="en-AU" sz="4800" b="1" dirty="0"/>
              <a:t>MAJOR GOAL 1 </a:t>
            </a:r>
            <a:r>
              <a:rPr lang="en-AU" sz="4800" b="1" dirty="0" smtClean="0"/>
              <a:t>- Involvement </a:t>
            </a:r>
            <a:r>
              <a:rPr lang="en-AU" sz="4800" b="1" dirty="0"/>
              <a:t>of Aboriginal and Torres Strait Islander People in </a:t>
            </a:r>
            <a:r>
              <a:rPr lang="en-AU" sz="4800" b="1" dirty="0" smtClean="0"/>
              <a:t>Educational</a:t>
            </a:r>
          </a:p>
          <a:p>
            <a:pPr marL="0" indent="0">
              <a:lnSpc>
                <a:spcPct val="120000"/>
              </a:lnSpc>
              <a:buNone/>
            </a:pPr>
            <a:r>
              <a:rPr lang="en-AU" sz="4800" b="1" dirty="0" smtClean="0"/>
              <a:t>MAJOR </a:t>
            </a:r>
            <a:r>
              <a:rPr lang="en-AU" sz="4800" b="1" dirty="0"/>
              <a:t>GOAL 2 – Equality of Access to Education Services</a:t>
            </a:r>
            <a:r>
              <a:rPr lang="en-AU" sz="4800" dirty="0"/>
              <a:t/>
            </a:r>
            <a:br>
              <a:rPr lang="en-AU" sz="4800" dirty="0"/>
            </a:br>
            <a:r>
              <a:rPr lang="en-AU" sz="4800" b="1" dirty="0"/>
              <a:t>MAJOR GOAL 3 – Equity of Educational Participation</a:t>
            </a:r>
            <a:r>
              <a:rPr lang="en-AU" sz="4800" dirty="0"/>
              <a:t/>
            </a:r>
            <a:br>
              <a:rPr lang="en-AU" sz="4800" dirty="0"/>
            </a:br>
            <a:r>
              <a:rPr lang="en-AU" sz="4800" b="1" dirty="0"/>
              <a:t>MAJOR GOAL 4 – Equitable and Appropriate Educational Outcomes</a:t>
            </a:r>
            <a:r>
              <a:rPr lang="en-AU" sz="4800" dirty="0"/>
              <a:t>.</a:t>
            </a:r>
          </a:p>
          <a:p>
            <a:pPr marL="0" indent="0">
              <a:buNone/>
            </a:pPr>
            <a:r>
              <a:rPr lang="en-AU" sz="1400" b="1" dirty="0"/>
              <a:t/>
            </a:r>
            <a:br>
              <a:rPr lang="en-AU" sz="1400" b="1" dirty="0"/>
            </a:br>
            <a:endParaRPr lang="en-AU" sz="1400" b="1" dirty="0"/>
          </a:p>
          <a:p>
            <a:endParaRPr lang="en-AU" sz="1400" dirty="0" smtClean="0"/>
          </a:p>
        </p:txBody>
      </p:sp>
    </p:spTree>
    <p:extLst>
      <p:ext uri="{BB962C8B-B14F-4D97-AF65-F5344CB8AC3E}">
        <p14:creationId xmlns:p14="http://schemas.microsoft.com/office/powerpoint/2010/main" xmlns="" val="35160294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815</Words>
  <Application>Microsoft Office PowerPoint</Application>
  <PresentationFormat>On-screen Show (4:3)</PresentationFormat>
  <Paragraphs>107</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dc:creator>
  <cp:lastModifiedBy>Krystle</cp:lastModifiedBy>
  <cp:revision>9</cp:revision>
  <dcterms:created xsi:type="dcterms:W3CDTF">2011-09-27T18:41:30Z</dcterms:created>
  <dcterms:modified xsi:type="dcterms:W3CDTF">2011-09-27T06:20:39Z</dcterms:modified>
</cp:coreProperties>
</file>