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diagrams/colors1.xml" ContentType="application/vnd.openxmlformats-officedocument.drawingml.diagramColors+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
  </p:notesMasterIdLst>
  <p:sldIdLst>
    <p:sldId id="259" r:id="rId3"/>
    <p:sldId id="257" r:id="rId4"/>
    <p:sldId id="258" r:id="rId5"/>
    <p:sldId id="260" r:id="rId6"/>
    <p:sldId id="261" r:id="rId7"/>
    <p:sldId id="262" r:id="rId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D13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579" autoAdjust="0"/>
  </p:normalViewPr>
  <p:slideViewPr>
    <p:cSldViewPr>
      <p:cViewPr>
        <p:scale>
          <a:sx n="60" d="100"/>
          <a:sy n="60" d="100"/>
        </p:scale>
        <p:origin x="-1182" y="-2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152FF-FCB5-49DE-A918-753332896833}" type="doc">
      <dgm:prSet loTypeId="urn:microsoft.com/office/officeart/2005/8/layout/venn1" loCatId="relationship" qsTypeId="urn:microsoft.com/office/officeart/2005/8/quickstyle/simple1" qsCatId="simple" csTypeId="urn:microsoft.com/office/officeart/2005/8/colors/colorful1" csCatId="colorful" phldr="1"/>
      <dgm:spPr/>
    </dgm:pt>
    <dgm:pt modelId="{930CFE80-9C0B-49E7-9B43-BDCD8FCF94C7}">
      <dgm:prSet phldrT="[Text]"/>
      <dgm:spPr/>
      <dgm:t>
        <a:bodyPr/>
        <a:lstStyle/>
        <a:p>
          <a:r>
            <a:rPr lang="en-US" dirty="0" smtClean="0"/>
            <a:t>LANGUAGE</a:t>
          </a:r>
          <a:endParaRPr lang="en-US" dirty="0"/>
        </a:p>
      </dgm:t>
    </dgm:pt>
    <dgm:pt modelId="{2CB619B0-732F-4AC0-9C14-DA7FB6BC4013}" type="parTrans" cxnId="{4924C33F-F822-4087-B7B3-E2F7AC983824}">
      <dgm:prSet/>
      <dgm:spPr/>
      <dgm:t>
        <a:bodyPr/>
        <a:lstStyle/>
        <a:p>
          <a:endParaRPr lang="en-US"/>
        </a:p>
      </dgm:t>
    </dgm:pt>
    <dgm:pt modelId="{1176B575-7970-46AD-ACF4-E917858E8208}" type="sibTrans" cxnId="{4924C33F-F822-4087-B7B3-E2F7AC983824}">
      <dgm:prSet/>
      <dgm:spPr/>
      <dgm:t>
        <a:bodyPr/>
        <a:lstStyle/>
        <a:p>
          <a:endParaRPr lang="en-US"/>
        </a:p>
      </dgm:t>
    </dgm:pt>
    <dgm:pt modelId="{E078BC8F-228D-4E6E-8E1D-E52792CB574A}">
      <dgm:prSet phldrT="[Text]"/>
      <dgm:spPr/>
      <dgm:t>
        <a:bodyPr/>
        <a:lstStyle/>
        <a:p>
          <a:r>
            <a:rPr lang="en-US" dirty="0" smtClean="0"/>
            <a:t>CULTURE &amp; COMMUNITY</a:t>
          </a:r>
          <a:endParaRPr lang="en-US" dirty="0"/>
        </a:p>
      </dgm:t>
    </dgm:pt>
    <dgm:pt modelId="{0251A269-D18B-4E46-A047-71D3739833DC}" type="parTrans" cxnId="{194DDC63-0121-470F-BF12-3066AB19F145}">
      <dgm:prSet/>
      <dgm:spPr/>
      <dgm:t>
        <a:bodyPr/>
        <a:lstStyle/>
        <a:p>
          <a:endParaRPr lang="en-US"/>
        </a:p>
      </dgm:t>
    </dgm:pt>
    <dgm:pt modelId="{5C3ABA06-940F-4702-82CE-DDA780EFE74F}" type="sibTrans" cxnId="{194DDC63-0121-470F-BF12-3066AB19F145}">
      <dgm:prSet/>
      <dgm:spPr/>
      <dgm:t>
        <a:bodyPr/>
        <a:lstStyle/>
        <a:p>
          <a:endParaRPr lang="en-US"/>
        </a:p>
      </dgm:t>
    </dgm:pt>
    <dgm:pt modelId="{EA820211-8EE2-41DC-9370-DD2527058E92}">
      <dgm:prSet phldrT="[Text]"/>
      <dgm:spPr/>
      <dgm:t>
        <a:bodyPr/>
        <a:lstStyle/>
        <a:p>
          <a:r>
            <a:rPr lang="en-US" dirty="0" smtClean="0"/>
            <a:t>SPIRITUALITY , BELIEFS &amp; TRADITIONS</a:t>
          </a:r>
          <a:endParaRPr lang="en-US" dirty="0"/>
        </a:p>
      </dgm:t>
    </dgm:pt>
    <dgm:pt modelId="{F895F877-AD9D-446B-8E7C-B9CD0FDF3046}" type="parTrans" cxnId="{0A3BE531-EB70-40DD-9BDD-C387176D5514}">
      <dgm:prSet/>
      <dgm:spPr/>
      <dgm:t>
        <a:bodyPr/>
        <a:lstStyle/>
        <a:p>
          <a:endParaRPr lang="en-US"/>
        </a:p>
      </dgm:t>
    </dgm:pt>
    <dgm:pt modelId="{FDB9CE72-C115-494B-8B22-71A3567A8851}" type="sibTrans" cxnId="{0A3BE531-EB70-40DD-9BDD-C387176D5514}">
      <dgm:prSet/>
      <dgm:spPr/>
      <dgm:t>
        <a:bodyPr/>
        <a:lstStyle/>
        <a:p>
          <a:endParaRPr lang="en-US"/>
        </a:p>
      </dgm:t>
    </dgm:pt>
    <dgm:pt modelId="{DB8FF654-3C99-4EC3-A79A-BEE64CB78506}">
      <dgm:prSet phldrT="[Text]"/>
      <dgm:spPr/>
      <dgm:t>
        <a:bodyPr/>
        <a:lstStyle/>
        <a:p>
          <a:r>
            <a:rPr lang="en-US" dirty="0" smtClean="0"/>
            <a:t>MUSIC &amp; DANCE</a:t>
          </a:r>
          <a:endParaRPr lang="en-US" dirty="0"/>
        </a:p>
      </dgm:t>
    </dgm:pt>
    <dgm:pt modelId="{F168A050-2257-4EE6-AE59-F7C80F04D99F}" type="parTrans" cxnId="{8D1D6E9A-35D8-4771-AA9C-EA3A576AE103}">
      <dgm:prSet/>
      <dgm:spPr/>
      <dgm:t>
        <a:bodyPr/>
        <a:lstStyle/>
        <a:p>
          <a:endParaRPr lang="en-US"/>
        </a:p>
      </dgm:t>
    </dgm:pt>
    <dgm:pt modelId="{463707A9-F889-46DD-9DC0-25CF055E691B}" type="sibTrans" cxnId="{8D1D6E9A-35D8-4771-AA9C-EA3A576AE103}">
      <dgm:prSet/>
      <dgm:spPr/>
      <dgm:t>
        <a:bodyPr/>
        <a:lstStyle/>
        <a:p>
          <a:endParaRPr lang="en-US"/>
        </a:p>
      </dgm:t>
    </dgm:pt>
    <dgm:pt modelId="{56EDA6D3-2DEC-4187-B3A0-5280CD1EFBF9}" type="pres">
      <dgm:prSet presAssocID="{E33152FF-FCB5-49DE-A918-753332896833}" presName="compositeShape" presStyleCnt="0">
        <dgm:presLayoutVars>
          <dgm:chMax val="7"/>
          <dgm:dir/>
          <dgm:resizeHandles val="exact"/>
        </dgm:presLayoutVars>
      </dgm:prSet>
      <dgm:spPr/>
    </dgm:pt>
    <dgm:pt modelId="{09FFCC41-F6C7-446D-8198-249A9BD98E63}" type="pres">
      <dgm:prSet presAssocID="{930CFE80-9C0B-49E7-9B43-BDCD8FCF94C7}" presName="circ1" presStyleLbl="vennNode1" presStyleIdx="0" presStyleCnt="4"/>
      <dgm:spPr/>
      <dgm:t>
        <a:bodyPr/>
        <a:lstStyle/>
        <a:p>
          <a:endParaRPr lang="en-AU"/>
        </a:p>
      </dgm:t>
    </dgm:pt>
    <dgm:pt modelId="{C6FFFC6D-6275-44A7-82E5-D3DF125BDAA9}" type="pres">
      <dgm:prSet presAssocID="{930CFE80-9C0B-49E7-9B43-BDCD8FCF94C7}" presName="circ1Tx" presStyleLbl="revTx" presStyleIdx="0" presStyleCnt="0">
        <dgm:presLayoutVars>
          <dgm:chMax val="0"/>
          <dgm:chPref val="0"/>
          <dgm:bulletEnabled val="1"/>
        </dgm:presLayoutVars>
      </dgm:prSet>
      <dgm:spPr/>
      <dgm:t>
        <a:bodyPr/>
        <a:lstStyle/>
        <a:p>
          <a:endParaRPr lang="en-AU"/>
        </a:p>
      </dgm:t>
    </dgm:pt>
    <dgm:pt modelId="{C32AF9E7-A7FA-4D51-B214-80E52E83169F}" type="pres">
      <dgm:prSet presAssocID="{E078BC8F-228D-4E6E-8E1D-E52792CB574A}" presName="circ2" presStyleLbl="vennNode1" presStyleIdx="1" presStyleCnt="4"/>
      <dgm:spPr/>
      <dgm:t>
        <a:bodyPr/>
        <a:lstStyle/>
        <a:p>
          <a:endParaRPr lang="en-AU"/>
        </a:p>
      </dgm:t>
    </dgm:pt>
    <dgm:pt modelId="{F0761033-2EB5-4879-8A49-EE2F523B540E}" type="pres">
      <dgm:prSet presAssocID="{E078BC8F-228D-4E6E-8E1D-E52792CB574A}" presName="circ2Tx" presStyleLbl="revTx" presStyleIdx="0" presStyleCnt="0">
        <dgm:presLayoutVars>
          <dgm:chMax val="0"/>
          <dgm:chPref val="0"/>
          <dgm:bulletEnabled val="1"/>
        </dgm:presLayoutVars>
      </dgm:prSet>
      <dgm:spPr/>
      <dgm:t>
        <a:bodyPr/>
        <a:lstStyle/>
        <a:p>
          <a:endParaRPr lang="en-AU"/>
        </a:p>
      </dgm:t>
    </dgm:pt>
    <dgm:pt modelId="{2BAD336B-160C-4C31-932C-2B8482310D2D}" type="pres">
      <dgm:prSet presAssocID="{EA820211-8EE2-41DC-9370-DD2527058E92}" presName="circ3" presStyleLbl="vennNode1" presStyleIdx="2" presStyleCnt="4"/>
      <dgm:spPr/>
      <dgm:t>
        <a:bodyPr/>
        <a:lstStyle/>
        <a:p>
          <a:endParaRPr lang="en-AU"/>
        </a:p>
      </dgm:t>
    </dgm:pt>
    <dgm:pt modelId="{8578211E-510B-400C-8A4B-BA6F07858A00}" type="pres">
      <dgm:prSet presAssocID="{EA820211-8EE2-41DC-9370-DD2527058E92}" presName="circ3Tx" presStyleLbl="revTx" presStyleIdx="0" presStyleCnt="0">
        <dgm:presLayoutVars>
          <dgm:chMax val="0"/>
          <dgm:chPref val="0"/>
          <dgm:bulletEnabled val="1"/>
        </dgm:presLayoutVars>
      </dgm:prSet>
      <dgm:spPr/>
      <dgm:t>
        <a:bodyPr/>
        <a:lstStyle/>
        <a:p>
          <a:endParaRPr lang="en-AU"/>
        </a:p>
      </dgm:t>
    </dgm:pt>
    <dgm:pt modelId="{A72E8EA7-7F9B-414A-987F-DFC5F3899913}" type="pres">
      <dgm:prSet presAssocID="{DB8FF654-3C99-4EC3-A79A-BEE64CB78506}" presName="circ4" presStyleLbl="vennNode1" presStyleIdx="3" presStyleCnt="4"/>
      <dgm:spPr/>
      <dgm:t>
        <a:bodyPr/>
        <a:lstStyle/>
        <a:p>
          <a:endParaRPr lang="en-US"/>
        </a:p>
      </dgm:t>
    </dgm:pt>
    <dgm:pt modelId="{46E9CBFE-D8C7-4DA0-800E-CEC52FC18E8C}" type="pres">
      <dgm:prSet presAssocID="{DB8FF654-3C99-4EC3-A79A-BEE64CB78506}" presName="circ4Tx" presStyleLbl="revTx" presStyleIdx="0" presStyleCnt="0">
        <dgm:presLayoutVars>
          <dgm:chMax val="0"/>
          <dgm:chPref val="0"/>
          <dgm:bulletEnabled val="1"/>
        </dgm:presLayoutVars>
      </dgm:prSet>
      <dgm:spPr/>
      <dgm:t>
        <a:bodyPr/>
        <a:lstStyle/>
        <a:p>
          <a:endParaRPr lang="en-US"/>
        </a:p>
      </dgm:t>
    </dgm:pt>
  </dgm:ptLst>
  <dgm:cxnLst>
    <dgm:cxn modelId="{86A8CBDB-DBA3-4FB1-9D40-4CC0C413A56F}" type="presOf" srcId="{EA820211-8EE2-41DC-9370-DD2527058E92}" destId="{8578211E-510B-400C-8A4B-BA6F07858A00}" srcOrd="1" destOrd="0" presId="urn:microsoft.com/office/officeart/2005/8/layout/venn1"/>
    <dgm:cxn modelId="{84CBAC93-B365-40DD-812A-1602C4515A27}" type="presOf" srcId="{E078BC8F-228D-4E6E-8E1D-E52792CB574A}" destId="{F0761033-2EB5-4879-8A49-EE2F523B540E}" srcOrd="1" destOrd="0" presId="urn:microsoft.com/office/officeart/2005/8/layout/venn1"/>
    <dgm:cxn modelId="{30048883-6E4A-45BD-B69E-36D074C25CD4}" type="presOf" srcId="{DB8FF654-3C99-4EC3-A79A-BEE64CB78506}" destId="{46E9CBFE-D8C7-4DA0-800E-CEC52FC18E8C}" srcOrd="1" destOrd="0" presId="urn:microsoft.com/office/officeart/2005/8/layout/venn1"/>
    <dgm:cxn modelId="{8E2227C0-E404-4D16-96C5-666BC8EB4FF0}" type="presOf" srcId="{EA820211-8EE2-41DC-9370-DD2527058E92}" destId="{2BAD336B-160C-4C31-932C-2B8482310D2D}" srcOrd="0" destOrd="0" presId="urn:microsoft.com/office/officeart/2005/8/layout/venn1"/>
    <dgm:cxn modelId="{194DDC63-0121-470F-BF12-3066AB19F145}" srcId="{E33152FF-FCB5-49DE-A918-753332896833}" destId="{E078BC8F-228D-4E6E-8E1D-E52792CB574A}" srcOrd="1" destOrd="0" parTransId="{0251A269-D18B-4E46-A047-71D3739833DC}" sibTransId="{5C3ABA06-940F-4702-82CE-DDA780EFE74F}"/>
    <dgm:cxn modelId="{CF671972-D9AB-481E-A962-EA58439DC8D1}" type="presOf" srcId="{930CFE80-9C0B-49E7-9B43-BDCD8FCF94C7}" destId="{09FFCC41-F6C7-446D-8198-249A9BD98E63}" srcOrd="0" destOrd="0" presId="urn:microsoft.com/office/officeart/2005/8/layout/venn1"/>
    <dgm:cxn modelId="{A12D8D24-F3BC-4F07-84D5-AC5D1FD85B72}" type="presOf" srcId="{E33152FF-FCB5-49DE-A918-753332896833}" destId="{56EDA6D3-2DEC-4187-B3A0-5280CD1EFBF9}" srcOrd="0" destOrd="0" presId="urn:microsoft.com/office/officeart/2005/8/layout/venn1"/>
    <dgm:cxn modelId="{5D3070B9-B121-4DD9-AF73-6982EE58D695}" type="presOf" srcId="{930CFE80-9C0B-49E7-9B43-BDCD8FCF94C7}" destId="{C6FFFC6D-6275-44A7-82E5-D3DF125BDAA9}" srcOrd="1" destOrd="0" presId="urn:microsoft.com/office/officeart/2005/8/layout/venn1"/>
    <dgm:cxn modelId="{0A3BE531-EB70-40DD-9BDD-C387176D5514}" srcId="{E33152FF-FCB5-49DE-A918-753332896833}" destId="{EA820211-8EE2-41DC-9370-DD2527058E92}" srcOrd="2" destOrd="0" parTransId="{F895F877-AD9D-446B-8E7C-B9CD0FDF3046}" sibTransId="{FDB9CE72-C115-494B-8B22-71A3567A8851}"/>
    <dgm:cxn modelId="{3861A200-BEE5-4815-91FF-4F1066339D79}" type="presOf" srcId="{DB8FF654-3C99-4EC3-A79A-BEE64CB78506}" destId="{A72E8EA7-7F9B-414A-987F-DFC5F3899913}" srcOrd="0" destOrd="0" presId="urn:microsoft.com/office/officeart/2005/8/layout/venn1"/>
    <dgm:cxn modelId="{D7A19FE1-C446-4D58-B72E-C952E07888E7}" type="presOf" srcId="{E078BC8F-228D-4E6E-8E1D-E52792CB574A}" destId="{C32AF9E7-A7FA-4D51-B214-80E52E83169F}" srcOrd="0" destOrd="0" presId="urn:microsoft.com/office/officeart/2005/8/layout/venn1"/>
    <dgm:cxn modelId="{8D1D6E9A-35D8-4771-AA9C-EA3A576AE103}" srcId="{E33152FF-FCB5-49DE-A918-753332896833}" destId="{DB8FF654-3C99-4EC3-A79A-BEE64CB78506}" srcOrd="3" destOrd="0" parTransId="{F168A050-2257-4EE6-AE59-F7C80F04D99F}" sibTransId="{463707A9-F889-46DD-9DC0-25CF055E691B}"/>
    <dgm:cxn modelId="{4924C33F-F822-4087-B7B3-E2F7AC983824}" srcId="{E33152FF-FCB5-49DE-A918-753332896833}" destId="{930CFE80-9C0B-49E7-9B43-BDCD8FCF94C7}" srcOrd="0" destOrd="0" parTransId="{2CB619B0-732F-4AC0-9C14-DA7FB6BC4013}" sibTransId="{1176B575-7970-46AD-ACF4-E917858E8208}"/>
    <dgm:cxn modelId="{82D339B9-3D37-4B27-8037-648EE3F7F361}" type="presParOf" srcId="{56EDA6D3-2DEC-4187-B3A0-5280CD1EFBF9}" destId="{09FFCC41-F6C7-446D-8198-249A9BD98E63}" srcOrd="0" destOrd="0" presId="urn:microsoft.com/office/officeart/2005/8/layout/venn1"/>
    <dgm:cxn modelId="{9DECDA15-6B58-41CE-B008-7C764CDEB9F9}" type="presParOf" srcId="{56EDA6D3-2DEC-4187-B3A0-5280CD1EFBF9}" destId="{C6FFFC6D-6275-44A7-82E5-D3DF125BDAA9}" srcOrd="1" destOrd="0" presId="urn:microsoft.com/office/officeart/2005/8/layout/venn1"/>
    <dgm:cxn modelId="{52794E63-F700-4076-B7C5-A8A6C5BE7579}" type="presParOf" srcId="{56EDA6D3-2DEC-4187-B3A0-5280CD1EFBF9}" destId="{C32AF9E7-A7FA-4D51-B214-80E52E83169F}" srcOrd="2" destOrd="0" presId="urn:microsoft.com/office/officeart/2005/8/layout/venn1"/>
    <dgm:cxn modelId="{05C3D746-786B-4E8F-AC06-5E2BD150EA24}" type="presParOf" srcId="{56EDA6D3-2DEC-4187-B3A0-5280CD1EFBF9}" destId="{F0761033-2EB5-4879-8A49-EE2F523B540E}" srcOrd="3" destOrd="0" presId="urn:microsoft.com/office/officeart/2005/8/layout/venn1"/>
    <dgm:cxn modelId="{D0713A44-84C5-4952-A4FB-FFD4CC193296}" type="presParOf" srcId="{56EDA6D3-2DEC-4187-B3A0-5280CD1EFBF9}" destId="{2BAD336B-160C-4C31-932C-2B8482310D2D}" srcOrd="4" destOrd="0" presId="urn:microsoft.com/office/officeart/2005/8/layout/venn1"/>
    <dgm:cxn modelId="{FF121DEF-9CEB-4364-B591-036A4A248EAE}" type="presParOf" srcId="{56EDA6D3-2DEC-4187-B3A0-5280CD1EFBF9}" destId="{8578211E-510B-400C-8A4B-BA6F07858A00}" srcOrd="5" destOrd="0" presId="urn:microsoft.com/office/officeart/2005/8/layout/venn1"/>
    <dgm:cxn modelId="{F14D4531-82FC-47A3-88C5-F8E09F7CC3A6}" type="presParOf" srcId="{56EDA6D3-2DEC-4187-B3A0-5280CD1EFBF9}" destId="{A72E8EA7-7F9B-414A-987F-DFC5F3899913}" srcOrd="6" destOrd="0" presId="urn:microsoft.com/office/officeart/2005/8/layout/venn1"/>
    <dgm:cxn modelId="{8ADEC35F-52EB-4C4F-914C-DCACDC5DB858}" type="presParOf" srcId="{56EDA6D3-2DEC-4187-B3A0-5280CD1EFBF9}" destId="{46E9CBFE-D8C7-4DA0-800E-CEC52FC18E8C}" srcOrd="7"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FFCC41-F6C7-446D-8198-249A9BD98E63}">
      <dsp:nvSpPr>
        <dsp:cNvPr id="0" name=""/>
        <dsp:cNvSpPr/>
      </dsp:nvSpPr>
      <dsp:spPr>
        <a:xfrm>
          <a:off x="2476165" y="42955"/>
          <a:ext cx="2233661" cy="2233661"/>
        </a:xfrm>
        <a:prstGeom prst="ellipse">
          <a:avLst/>
        </a:prstGeom>
        <a:solidFill>
          <a:schemeClr val="accent2">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smtClean="0"/>
            <a:t>LANGUAGE</a:t>
          </a:r>
          <a:endParaRPr lang="en-US" sz="1100" kern="1200" dirty="0"/>
        </a:p>
      </dsp:txBody>
      <dsp:txXfrm>
        <a:off x="2733895" y="343640"/>
        <a:ext cx="1718200" cy="708757"/>
      </dsp:txXfrm>
    </dsp:sp>
    <dsp:sp modelId="{C32AF9E7-A7FA-4D51-B214-80E52E83169F}">
      <dsp:nvSpPr>
        <dsp:cNvPr id="0" name=""/>
        <dsp:cNvSpPr/>
      </dsp:nvSpPr>
      <dsp:spPr>
        <a:xfrm>
          <a:off x="3464130" y="1030920"/>
          <a:ext cx="2233661" cy="2233661"/>
        </a:xfrm>
        <a:prstGeom prst="ellipse">
          <a:avLst/>
        </a:prstGeom>
        <a:solidFill>
          <a:schemeClr val="accent3">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smtClean="0"/>
            <a:t>CULTURE &amp; COMMUNITY</a:t>
          </a:r>
          <a:endParaRPr lang="en-US" sz="1100" kern="1200" dirty="0"/>
        </a:p>
      </dsp:txBody>
      <dsp:txXfrm>
        <a:off x="4666871" y="1288650"/>
        <a:ext cx="859100" cy="1718200"/>
      </dsp:txXfrm>
    </dsp:sp>
    <dsp:sp modelId="{2BAD336B-160C-4C31-932C-2B8482310D2D}">
      <dsp:nvSpPr>
        <dsp:cNvPr id="0" name=""/>
        <dsp:cNvSpPr/>
      </dsp:nvSpPr>
      <dsp:spPr>
        <a:xfrm>
          <a:off x="2476165" y="2018885"/>
          <a:ext cx="2233661" cy="2233661"/>
        </a:xfrm>
        <a:prstGeom prst="ellipse">
          <a:avLst/>
        </a:prstGeom>
        <a:solidFill>
          <a:schemeClr val="accent4">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smtClean="0"/>
            <a:t>SPIRITUALITY , BELIEFS &amp; TRADITIONS</a:t>
          </a:r>
          <a:endParaRPr lang="en-US" sz="1100" kern="1200" dirty="0"/>
        </a:p>
      </dsp:txBody>
      <dsp:txXfrm>
        <a:off x="2733895" y="3243104"/>
        <a:ext cx="1718200" cy="708757"/>
      </dsp:txXfrm>
    </dsp:sp>
    <dsp:sp modelId="{A72E8EA7-7F9B-414A-987F-DFC5F3899913}">
      <dsp:nvSpPr>
        <dsp:cNvPr id="0" name=""/>
        <dsp:cNvSpPr/>
      </dsp:nvSpPr>
      <dsp:spPr>
        <a:xfrm>
          <a:off x="1488200" y="1030920"/>
          <a:ext cx="2233661" cy="2233661"/>
        </a:xfrm>
        <a:prstGeom prst="ellipse">
          <a:avLst/>
        </a:prstGeom>
        <a:solidFill>
          <a:schemeClr val="accent5">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smtClean="0"/>
            <a:t>MUSIC &amp; DANCE</a:t>
          </a:r>
          <a:endParaRPr lang="en-US" sz="1100" kern="1200" dirty="0"/>
        </a:p>
      </dsp:txBody>
      <dsp:txXfrm>
        <a:off x="1660020" y="1288650"/>
        <a:ext cx="859100" cy="171820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91674945-CC7E-441D-A34C-C8661E87EDC0}" type="datetimeFigureOut">
              <a:rPr lang="en-US" smtClean="0"/>
              <a:pPr/>
              <a:t>9/27/2011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C721387A-FBC4-42D0-9871-A2D1634B6F6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AU" sz="1200" kern="1200" dirty="0" smtClean="0">
                <a:solidFill>
                  <a:schemeClr val="tx1"/>
                </a:solidFill>
                <a:latin typeface="+mn-lt"/>
                <a:ea typeface="+mn-ea"/>
                <a:cs typeface="+mn-cs"/>
              </a:rPr>
              <a:t>Due to the painful history of the Torres Straight Islanders few saw any relevance or even had access to education or further education. In modern day many Torres Straight Islanders have taken the opportunity to undertake education that their parents and grandparents did not have access to. As </a:t>
            </a:r>
            <a:r>
              <a:rPr lang="en-AU" sz="1200" kern="1200" dirty="0" err="1" smtClean="0">
                <a:solidFill>
                  <a:schemeClr val="tx1"/>
                </a:solidFill>
                <a:latin typeface="+mn-lt"/>
                <a:ea typeface="+mn-ea"/>
                <a:cs typeface="+mn-cs"/>
              </a:rPr>
              <a:t>Shnukal</a:t>
            </a:r>
            <a:r>
              <a:rPr lang="en-AU" sz="1200" kern="1200" dirty="0" smtClean="0">
                <a:solidFill>
                  <a:schemeClr val="tx1"/>
                </a:solidFill>
                <a:latin typeface="+mn-lt"/>
                <a:ea typeface="+mn-ea"/>
                <a:cs typeface="+mn-cs"/>
              </a:rPr>
              <a:t> (2001, p. 29) mentions “there are increasingly numbers of Torres straight Islanders that are undertaking undergraduate and even post graduate degrees to gain valuable skills that are contributing to the management of their local communities.” Thus Torres strait Islanders are gaining an education that utilises their culture and in turn their achievements help develop their society and preserve their culture.</a:t>
            </a:r>
            <a:r>
              <a:rPr lang="en-AU" dirty="0" smtClean="0"/>
              <a:t/>
            </a:r>
            <a:br>
              <a:rPr lang="en-AU" dirty="0" smtClean="0"/>
            </a:br>
            <a:r>
              <a:rPr lang="en-AU" dirty="0" smtClean="0"/>
              <a:t/>
            </a:r>
            <a:br>
              <a:rPr lang="en-AU" dirty="0" smtClean="0"/>
            </a:br>
            <a:r>
              <a:rPr lang="en-AU" sz="1200" kern="1200" dirty="0" smtClean="0">
                <a:solidFill>
                  <a:schemeClr val="tx1"/>
                </a:solidFill>
                <a:latin typeface="+mn-lt"/>
                <a:ea typeface="+mn-ea"/>
                <a:cs typeface="+mn-cs"/>
              </a:rPr>
              <a:t>There have been some massive achievements from Torres Straight Islanders who have taken the opportunity to gain an education. Some famous Islanders include:</a:t>
            </a:r>
          </a:p>
          <a:p>
            <a:endParaRPr lang="en-AU" sz="1200" kern="1200" dirty="0" smtClean="0">
              <a:solidFill>
                <a:schemeClr val="tx1"/>
              </a:solidFill>
              <a:latin typeface="+mn-lt"/>
              <a:ea typeface="+mn-ea"/>
              <a:cs typeface="+mn-cs"/>
            </a:endParaRPr>
          </a:p>
          <a:p>
            <a:pPr>
              <a:buFont typeface="Arial" pitchFamily="34" charset="0"/>
              <a:buChar char="•"/>
            </a:pPr>
            <a:r>
              <a:rPr lang="en-AU" sz="1200" kern="1200" dirty="0" smtClean="0">
                <a:solidFill>
                  <a:schemeClr val="tx1"/>
                </a:solidFill>
                <a:latin typeface="+mn-lt"/>
                <a:ea typeface="+mn-ea"/>
                <a:cs typeface="+mn-cs"/>
              </a:rPr>
              <a:t>Mary </a:t>
            </a:r>
            <a:r>
              <a:rPr lang="en-AU" sz="1200" kern="1200" dirty="0" err="1" smtClean="0">
                <a:solidFill>
                  <a:schemeClr val="tx1"/>
                </a:solidFill>
                <a:latin typeface="+mn-lt"/>
                <a:ea typeface="+mn-ea"/>
                <a:cs typeface="+mn-cs"/>
              </a:rPr>
              <a:t>Garnier</a:t>
            </a:r>
            <a:r>
              <a:rPr lang="en-AU" sz="1200" kern="1200" dirty="0" smtClean="0">
                <a:solidFill>
                  <a:schemeClr val="tx1"/>
                </a:solidFill>
                <a:latin typeface="+mn-lt"/>
                <a:ea typeface="+mn-ea"/>
                <a:cs typeface="+mn-cs"/>
              </a:rPr>
              <a:t> was the first Torres strait Islander to gain a university degree in 1965.</a:t>
            </a:r>
            <a:endParaRPr lang="en-AU" dirty="0" smtClean="0"/>
          </a:p>
          <a:p>
            <a:pPr>
              <a:buFont typeface="Arial" pitchFamily="34" charset="0"/>
              <a:buChar char="•"/>
            </a:pPr>
            <a:r>
              <a:rPr lang="en-AU" sz="1200" kern="1200" dirty="0" err="1" smtClean="0">
                <a:solidFill>
                  <a:schemeClr val="tx1"/>
                </a:solidFill>
                <a:latin typeface="+mn-lt"/>
                <a:ea typeface="+mn-ea"/>
                <a:cs typeface="+mn-cs"/>
              </a:rPr>
              <a:t>Nartin</a:t>
            </a:r>
            <a:r>
              <a:rPr lang="en-AU" sz="1200" kern="1200" dirty="0" smtClean="0">
                <a:solidFill>
                  <a:schemeClr val="tx1"/>
                </a:solidFill>
                <a:latin typeface="+mn-lt"/>
                <a:ea typeface="+mn-ea"/>
                <a:cs typeface="+mn-cs"/>
              </a:rPr>
              <a:t> Nakata was the first Torres Strait islander to gain a PhD in education in 1997.</a:t>
            </a:r>
            <a:endParaRPr lang="en-AU" dirty="0" smtClean="0"/>
          </a:p>
          <a:p>
            <a:pPr>
              <a:buFont typeface="Arial" pitchFamily="34" charset="0"/>
              <a:buChar char="•"/>
            </a:pPr>
            <a:r>
              <a:rPr lang="en-AU" sz="1200" kern="1200" dirty="0" smtClean="0">
                <a:solidFill>
                  <a:schemeClr val="tx1"/>
                </a:solidFill>
                <a:latin typeface="+mn-lt"/>
                <a:ea typeface="+mn-ea"/>
                <a:cs typeface="+mn-cs"/>
              </a:rPr>
              <a:t>Roy Whittaker was the first Torres Strait Islander to become a doctor.</a:t>
            </a:r>
            <a:endParaRPr lang="en-AU" dirty="0" smtClean="0"/>
          </a:p>
          <a:p>
            <a:pPr>
              <a:buFont typeface="Arial" pitchFamily="34" charset="0"/>
              <a:buChar char="•"/>
            </a:pPr>
            <a:r>
              <a:rPr lang="en-AU" sz="1200" kern="1200" dirty="0" smtClean="0">
                <a:solidFill>
                  <a:schemeClr val="tx1"/>
                </a:solidFill>
                <a:latin typeface="+mn-lt"/>
                <a:ea typeface="+mn-ea"/>
                <a:cs typeface="+mn-cs"/>
              </a:rPr>
              <a:t>Catherine Anne Pirie became the first Torres strait islander to become a magistrate in 2000.</a:t>
            </a:r>
          </a:p>
          <a:p>
            <a:pPr>
              <a:buFont typeface="Arial" pitchFamily="34" charset="0"/>
              <a:buChar char="•"/>
            </a:pPr>
            <a:r>
              <a:rPr lang="en-AU" sz="1200" dirty="0" err="1" smtClean="0">
                <a:latin typeface="Andalus" pitchFamily="18" charset="-78"/>
                <a:cs typeface="Andalus" pitchFamily="18" charset="-78"/>
              </a:rPr>
              <a:t>Dulcie</a:t>
            </a:r>
            <a:r>
              <a:rPr lang="en-AU" sz="1200" dirty="0" smtClean="0">
                <a:latin typeface="Andalus" pitchFamily="18" charset="-78"/>
                <a:cs typeface="Andalus" pitchFamily="18" charset="-78"/>
              </a:rPr>
              <a:t>, Sophie and Heather Pitt, the first Torres Strait Islanders to attend the Parramatta</a:t>
            </a:r>
            <a:r>
              <a:rPr lang="en-AU" sz="1200" baseline="0" dirty="0" smtClean="0">
                <a:latin typeface="Andalus" pitchFamily="18" charset="-78"/>
                <a:cs typeface="Andalus" pitchFamily="18" charset="-78"/>
              </a:rPr>
              <a:t> </a:t>
            </a:r>
            <a:r>
              <a:rPr lang="en-AU" sz="1200" dirty="0" smtClean="0">
                <a:latin typeface="Andalus" pitchFamily="18" charset="-78"/>
                <a:cs typeface="Andalus" pitchFamily="18" charset="-78"/>
              </a:rPr>
              <a:t>Primary School in Cairns, formed a singing</a:t>
            </a:r>
            <a:r>
              <a:rPr lang="en-AU" sz="1200" baseline="0" dirty="0" smtClean="0">
                <a:latin typeface="Andalus" pitchFamily="18" charset="-78"/>
                <a:cs typeface="Andalus" pitchFamily="18" charset="-78"/>
              </a:rPr>
              <a:t> </a:t>
            </a:r>
            <a:r>
              <a:rPr lang="en-AU" sz="1200" dirty="0" smtClean="0">
                <a:latin typeface="Andalus" pitchFamily="18" charset="-78"/>
                <a:cs typeface="Andalus" pitchFamily="18" charset="-78"/>
              </a:rPr>
              <a:t>group, the Harmony Sisters.</a:t>
            </a:r>
            <a:endParaRPr lang="en-AU" dirty="0" smtClean="0"/>
          </a:p>
          <a:p>
            <a:r>
              <a:rPr lang="en-AU" sz="1200" kern="1200" dirty="0" smtClean="0">
                <a:solidFill>
                  <a:schemeClr val="tx1"/>
                </a:solidFill>
                <a:latin typeface="+mn-lt"/>
                <a:ea typeface="+mn-ea"/>
                <a:cs typeface="+mn-cs"/>
              </a:rPr>
              <a:t>(</a:t>
            </a:r>
            <a:r>
              <a:rPr lang="en-AU" sz="1200" kern="1200" dirty="0" err="1" smtClean="0">
                <a:solidFill>
                  <a:schemeClr val="tx1"/>
                </a:solidFill>
                <a:latin typeface="+mn-lt"/>
                <a:ea typeface="+mn-ea"/>
                <a:cs typeface="+mn-cs"/>
              </a:rPr>
              <a:t>Shnukal</a:t>
            </a:r>
            <a:r>
              <a:rPr lang="en-AU" sz="1200" kern="1200" dirty="0" smtClean="0">
                <a:solidFill>
                  <a:schemeClr val="tx1"/>
                </a:solidFill>
                <a:latin typeface="+mn-lt"/>
                <a:ea typeface="+mn-ea"/>
                <a:cs typeface="+mn-cs"/>
              </a:rPr>
              <a:t> , 2001, p.29)</a:t>
            </a:r>
            <a:endParaRPr lang="en-AU" dirty="0" smtClean="0"/>
          </a:p>
          <a:p>
            <a:endParaRPr lang="en-AU" dirty="0"/>
          </a:p>
        </p:txBody>
      </p:sp>
      <p:sp>
        <p:nvSpPr>
          <p:cNvPr id="4" name="Slide Number Placeholder 3"/>
          <p:cNvSpPr>
            <a:spLocks noGrp="1"/>
          </p:cNvSpPr>
          <p:nvPr>
            <p:ph type="sldNum" sz="quarter" idx="10"/>
          </p:nvPr>
        </p:nvSpPr>
        <p:spPr/>
        <p:txBody>
          <a:bodyPr/>
          <a:lstStyle/>
          <a:p>
            <a:fld id="{C721387A-FBC4-42D0-9871-A2D1634B6F6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dirty="0" smtClean="0">
                <a:solidFill>
                  <a:schemeClr val="tx1"/>
                </a:solidFill>
                <a:latin typeface="+mn-lt"/>
                <a:ea typeface="+mn-ea"/>
                <a:cs typeface="+mn-cs"/>
              </a:rPr>
              <a:t>The culture and community of the Torres Strait islander people as stated by Charles Stuart University (2011) are “overshadowed by Aboriginal Australians and their culture and history is often lumped in with Aboriginal culture and history.” Despite this the Torres strait Islanders do have similarities to mainland Aboriginals but they also have their own cultural aspects and stories dependant of their location and experiences.</a:t>
            </a:r>
          </a:p>
          <a:p>
            <a:r>
              <a:rPr lang="en-AU" sz="1200" kern="1200" dirty="0" smtClean="0">
                <a:solidFill>
                  <a:schemeClr val="tx1"/>
                </a:solidFill>
                <a:latin typeface="+mn-lt"/>
                <a:ea typeface="+mn-ea"/>
                <a:cs typeface="+mn-cs"/>
              </a:rPr>
              <a:t> </a:t>
            </a:r>
          </a:p>
          <a:p>
            <a:r>
              <a:rPr lang="en-AU" sz="1200" kern="1200" dirty="0" smtClean="0">
                <a:solidFill>
                  <a:schemeClr val="tx1"/>
                </a:solidFill>
                <a:latin typeface="+mn-lt"/>
                <a:ea typeface="+mn-ea"/>
                <a:cs typeface="+mn-cs"/>
              </a:rPr>
              <a:t>The people of the Torres Strait have a plethora of cultural aspect that make up their community. The Torres Strait islander people have two traditional languages spoken in the Torres Strait, these include:</a:t>
            </a:r>
          </a:p>
          <a:p>
            <a:pPr lvl="0"/>
            <a:r>
              <a:rPr lang="en-AU" sz="1200" kern="1200" dirty="0" err="1" smtClean="0">
                <a:solidFill>
                  <a:schemeClr val="tx1"/>
                </a:solidFill>
                <a:latin typeface="+mn-lt"/>
                <a:ea typeface="+mn-ea"/>
                <a:cs typeface="+mn-cs"/>
              </a:rPr>
              <a:t>Kalaw</a:t>
            </a:r>
            <a:r>
              <a:rPr lang="en-AU" sz="1200" kern="1200" dirty="0" smtClean="0">
                <a:solidFill>
                  <a:schemeClr val="tx1"/>
                </a:solidFill>
                <a:latin typeface="+mn-lt"/>
                <a:ea typeface="+mn-ea"/>
                <a:cs typeface="+mn-cs"/>
              </a:rPr>
              <a:t> Lagaw </a:t>
            </a:r>
            <a:r>
              <a:rPr lang="en-AU" sz="1200" kern="1200" dirty="0" err="1" smtClean="0">
                <a:solidFill>
                  <a:schemeClr val="tx1"/>
                </a:solidFill>
                <a:latin typeface="+mn-lt"/>
                <a:ea typeface="+mn-ea"/>
                <a:cs typeface="+mn-cs"/>
              </a:rPr>
              <a:t>Ya</a:t>
            </a:r>
            <a:r>
              <a:rPr lang="en-AU" sz="1200" kern="1200" dirty="0" smtClean="0">
                <a:solidFill>
                  <a:schemeClr val="tx1"/>
                </a:solidFill>
                <a:latin typeface="+mn-lt"/>
                <a:ea typeface="+mn-ea"/>
                <a:cs typeface="+mn-cs"/>
              </a:rPr>
              <a:t> - This is similar to Aboriginal languages and is spoken on western, central and northern islands. Individual dialects are also found on each of the islands.</a:t>
            </a:r>
          </a:p>
          <a:p>
            <a:pPr lvl="0"/>
            <a:r>
              <a:rPr lang="en-AU" sz="1200" kern="1200" dirty="0" err="1" smtClean="0">
                <a:solidFill>
                  <a:schemeClr val="tx1"/>
                </a:solidFill>
                <a:latin typeface="+mn-lt"/>
                <a:ea typeface="+mn-ea"/>
                <a:cs typeface="+mn-cs"/>
              </a:rPr>
              <a:t>Meriam</a:t>
            </a:r>
            <a:r>
              <a:rPr lang="en-AU" sz="1200" kern="1200" dirty="0" smtClean="0">
                <a:solidFill>
                  <a:schemeClr val="tx1"/>
                </a:solidFill>
                <a:latin typeface="+mn-lt"/>
                <a:ea typeface="+mn-ea"/>
                <a:cs typeface="+mn-cs"/>
              </a:rPr>
              <a:t> Mir - This is the language of the eastern islands (including </a:t>
            </a:r>
            <a:r>
              <a:rPr lang="en-AU" sz="1200" kern="1200" dirty="0" err="1" smtClean="0">
                <a:solidFill>
                  <a:schemeClr val="tx1"/>
                </a:solidFill>
                <a:latin typeface="+mn-lt"/>
                <a:ea typeface="+mn-ea"/>
                <a:cs typeface="+mn-cs"/>
              </a:rPr>
              <a:t>Mer</a:t>
            </a:r>
            <a:r>
              <a:rPr lang="en-AU" sz="1200" kern="1200" dirty="0" smtClean="0">
                <a:solidFill>
                  <a:schemeClr val="tx1"/>
                </a:solidFill>
                <a:latin typeface="+mn-lt"/>
                <a:ea typeface="+mn-ea"/>
                <a:cs typeface="+mn-cs"/>
              </a:rPr>
              <a:t>) and is derived from Papuan languages. Individual dialects are also found on each of the islands. (Charles Stuart University, 2011)</a:t>
            </a:r>
          </a:p>
          <a:p>
            <a:r>
              <a:rPr lang="en-AU" sz="1200" kern="1200" dirty="0" smtClean="0">
                <a:solidFill>
                  <a:schemeClr val="tx1"/>
                </a:solidFill>
                <a:latin typeface="+mn-lt"/>
                <a:ea typeface="+mn-ea"/>
                <a:cs typeface="+mn-cs"/>
              </a:rPr>
              <a:t>They use these languages as a fundamental part of their culture to share stories and songs that contain their spiritual beliefs or their common cultural law.</a:t>
            </a:r>
          </a:p>
          <a:p>
            <a:endParaRPr lang="en-AU" sz="1200" kern="1200" dirty="0" smtClean="0">
              <a:solidFill>
                <a:schemeClr val="tx1"/>
              </a:solidFill>
              <a:latin typeface="+mn-lt"/>
              <a:ea typeface="+mn-ea"/>
              <a:cs typeface="+mn-cs"/>
            </a:endParaRPr>
          </a:p>
          <a:p>
            <a:r>
              <a:rPr lang="en-AU" sz="1200" kern="1200" dirty="0" smtClean="0">
                <a:solidFill>
                  <a:schemeClr val="tx1"/>
                </a:solidFill>
                <a:latin typeface="+mn-lt"/>
                <a:ea typeface="+mn-ea"/>
                <a:cs typeface="+mn-cs"/>
              </a:rPr>
              <a:t>Torres Strait islanders have spirituality, beliefs and traditions that are based on nature and how the world functions in a natural world.  The dreaming is a part of their belief system that involve ceremonies, using scared sites, using song and dance, body painting to relay stories of creation, morals, culture and law. (</a:t>
            </a:r>
            <a:r>
              <a:rPr lang="en-AU" sz="1200" kern="1200" dirty="0" err="1" smtClean="0">
                <a:solidFill>
                  <a:schemeClr val="tx1"/>
                </a:solidFill>
                <a:latin typeface="+mn-lt"/>
                <a:ea typeface="+mn-ea"/>
                <a:cs typeface="+mn-cs"/>
              </a:rPr>
              <a:t>Resture</a:t>
            </a:r>
            <a:r>
              <a:rPr lang="en-AU" sz="1200" kern="1200" dirty="0" smtClean="0">
                <a:solidFill>
                  <a:schemeClr val="tx1"/>
                </a:solidFill>
                <a:latin typeface="+mn-lt"/>
                <a:ea typeface="+mn-ea"/>
                <a:cs typeface="+mn-cs"/>
              </a:rPr>
              <a:t>, 2011). These stories have been passed down for thousands of years from their ancestors and are known to originate from the spirits and is their spiritual truth.</a:t>
            </a:r>
          </a:p>
          <a:p>
            <a:r>
              <a:rPr lang="en-AU" sz="1200" kern="1200" dirty="0" smtClean="0">
                <a:solidFill>
                  <a:schemeClr val="tx1"/>
                </a:solidFill>
                <a:latin typeface="+mn-lt"/>
                <a:ea typeface="+mn-ea"/>
                <a:cs typeface="+mn-cs"/>
              </a:rPr>
              <a:t> </a:t>
            </a:r>
          </a:p>
          <a:p>
            <a:r>
              <a:rPr lang="en-AU" sz="1200" kern="1200" dirty="0" smtClean="0">
                <a:solidFill>
                  <a:schemeClr val="tx1"/>
                </a:solidFill>
                <a:latin typeface="+mn-lt"/>
                <a:ea typeface="+mn-ea"/>
                <a:cs typeface="+mn-cs"/>
              </a:rPr>
              <a:t>From the spiritual aspect music and dance are a fundamental part of their spirituality for it is how the Torres Strait connects to a notion or a place.  As </a:t>
            </a:r>
            <a:r>
              <a:rPr lang="en-AU" sz="1200" kern="1200" dirty="0" err="1" smtClean="0">
                <a:solidFill>
                  <a:schemeClr val="tx1"/>
                </a:solidFill>
                <a:latin typeface="+mn-lt"/>
                <a:ea typeface="+mn-ea"/>
                <a:cs typeface="+mn-cs"/>
              </a:rPr>
              <a:t>Resture</a:t>
            </a:r>
            <a:r>
              <a:rPr lang="en-AU" sz="1200" kern="1200" dirty="0" smtClean="0">
                <a:solidFill>
                  <a:schemeClr val="tx1"/>
                </a:solidFill>
                <a:latin typeface="+mn-lt"/>
                <a:ea typeface="+mn-ea"/>
                <a:cs typeface="+mn-cs"/>
              </a:rPr>
              <a:t> (2011) explains “In a ceremonial context old songs, evoking powerful Dreaming stories, are said to be created by the Dreaming beings themselves as they created the country in its present form.” With these songs dances are usually accompanied to provide visual meaning and also allow for a powerful experience to connect with the story.</a:t>
            </a:r>
          </a:p>
          <a:p>
            <a:endParaRPr lang="en-US" dirty="0"/>
          </a:p>
        </p:txBody>
      </p:sp>
      <p:sp>
        <p:nvSpPr>
          <p:cNvPr id="4" name="Slide Number Placeholder 3"/>
          <p:cNvSpPr>
            <a:spLocks noGrp="1"/>
          </p:cNvSpPr>
          <p:nvPr>
            <p:ph type="sldNum" sz="quarter" idx="10"/>
          </p:nvPr>
        </p:nvSpPr>
        <p:spPr/>
        <p:txBody>
          <a:bodyPr/>
          <a:lstStyle/>
          <a:p>
            <a:fld id="{C721387A-FBC4-42D0-9871-A2D1634B6F6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AU" sz="1200" b="0" dirty="0" smtClean="0"/>
              <a:t>In educating Torres Strait Islander children one must consider many cultural aspects in their approach. As an educator one needs to analyse their</a:t>
            </a:r>
            <a:r>
              <a:rPr lang="en-AU" sz="1200" b="0" baseline="0" dirty="0" smtClean="0"/>
              <a:t> factors contributing to quality education, as Moyle (2004) states “q</a:t>
            </a:r>
            <a:r>
              <a:rPr lang="en-AU" sz="1200" b="0" dirty="0" smtClean="0"/>
              <a:t>uality Educators of Aboriginal and Torres Strait Islander students have”: </a:t>
            </a:r>
            <a:r>
              <a:rPr lang="en-AU" sz="1200" dirty="0" smtClean="0"/>
              <a:t/>
            </a:r>
            <a:br>
              <a:rPr lang="en-AU" sz="1200" dirty="0" smtClean="0"/>
            </a:br>
            <a:r>
              <a:rPr lang="en-AU" sz="1200" dirty="0" smtClean="0"/>
              <a:t>• </a:t>
            </a:r>
            <a:r>
              <a:rPr lang="en-AU" sz="1200" i="1" dirty="0" smtClean="0"/>
              <a:t>Cultural and cross-cultural understandings</a:t>
            </a:r>
            <a:r>
              <a:rPr lang="en-AU" sz="1200" dirty="0" smtClean="0"/>
              <a:t>, </a:t>
            </a:r>
            <a:br>
              <a:rPr lang="en-AU" sz="1200" dirty="0" smtClean="0"/>
            </a:br>
            <a:r>
              <a:rPr lang="en-AU" sz="1200" dirty="0" smtClean="0"/>
              <a:t>• </a:t>
            </a:r>
            <a:r>
              <a:rPr lang="en-AU" sz="1200" i="1" dirty="0" smtClean="0"/>
              <a:t>High level communication skills</a:t>
            </a:r>
            <a:r>
              <a:rPr lang="en-AU" sz="1200" dirty="0" smtClean="0"/>
              <a:t> </a:t>
            </a:r>
            <a:br>
              <a:rPr lang="en-AU" sz="1200" dirty="0" smtClean="0"/>
            </a:br>
            <a:r>
              <a:rPr lang="en-AU" sz="1200" dirty="0" smtClean="0"/>
              <a:t>• </a:t>
            </a:r>
            <a:r>
              <a:rPr lang="en-AU" sz="1200" i="1" dirty="0" smtClean="0"/>
              <a:t>The ability to work in and within a community</a:t>
            </a:r>
            <a:r>
              <a:rPr lang="en-AU" sz="1200" dirty="0" smtClean="0"/>
              <a:t> </a:t>
            </a:r>
            <a:br>
              <a:rPr lang="en-AU" sz="1200" dirty="0" smtClean="0"/>
            </a:br>
            <a:r>
              <a:rPr lang="en-AU" sz="1200" dirty="0" smtClean="0"/>
              <a:t>• </a:t>
            </a:r>
            <a:r>
              <a:rPr lang="en-AU" sz="1200" i="1" dirty="0" smtClean="0"/>
              <a:t>The ability to work as a member of a team and a broader collegial network</a:t>
            </a:r>
            <a:endParaRPr lang="en-AU" sz="1200" dirty="0" smtClean="0"/>
          </a:p>
          <a:p>
            <a:pPr>
              <a:buFont typeface="Arial" pitchFamily="34" charset="0"/>
              <a:buChar char="•"/>
            </a:pPr>
            <a:r>
              <a:rPr lang="en-AU" sz="1200" i="1" dirty="0" smtClean="0"/>
              <a:t>A high level of professionalism and integrity</a:t>
            </a:r>
            <a:r>
              <a:rPr lang="en-AU" sz="1200" dirty="0" smtClean="0"/>
              <a:t> </a:t>
            </a:r>
          </a:p>
          <a:p>
            <a:pPr>
              <a:buFont typeface="Arial" pitchFamily="34" charset="0"/>
              <a:buChar char="•"/>
            </a:pPr>
            <a:r>
              <a:rPr lang="en-AU" sz="1200" i="1" dirty="0" smtClean="0"/>
              <a:t>A high level of self and professional awareness</a:t>
            </a:r>
            <a:r>
              <a:rPr lang="en-AU" sz="1200" dirty="0" smtClean="0"/>
              <a:t> </a:t>
            </a:r>
          </a:p>
          <a:p>
            <a:pPr>
              <a:buFont typeface="Arial" pitchFamily="34" charset="0"/>
              <a:buNone/>
            </a:pPr>
            <a:endParaRPr lang="en-AU" sz="1200" dirty="0" smtClean="0"/>
          </a:p>
          <a:p>
            <a:r>
              <a:rPr lang="en-AU" sz="1200" b="0" dirty="0" smtClean="0"/>
              <a:t>In addition to quality</a:t>
            </a:r>
            <a:r>
              <a:rPr lang="en-AU" sz="1200" b="0" baseline="0" dirty="0" smtClean="0"/>
              <a:t> teaching successful strategies are a imperative in teaching students who identify as Torres Strait Islander. What Works (</a:t>
            </a:r>
            <a:r>
              <a:rPr lang="en-AU" sz="1200" b="0" i="0" baseline="0" dirty="0" smtClean="0"/>
              <a:t>2011) identifies several elements that contribute to a successful strategy that can be used with these students. </a:t>
            </a:r>
            <a:r>
              <a:rPr lang="en-AU" sz="1200" b="0" i="0" dirty="0" smtClean="0"/>
              <a:t>Elements of successful strategies </a:t>
            </a:r>
            <a:r>
              <a:rPr lang="en-AU" sz="1200" b="0" i="0" baseline="0" dirty="0" smtClean="0"/>
              <a:t> include:</a:t>
            </a:r>
            <a:r>
              <a:rPr lang="en-AU" sz="1200" b="0" i="0" dirty="0" smtClean="0"/>
              <a:t> </a:t>
            </a:r>
          </a:p>
          <a:p>
            <a:pPr>
              <a:buFont typeface="Arial" pitchFamily="34" charset="0"/>
              <a:buChar char="•"/>
            </a:pPr>
            <a:r>
              <a:rPr lang="en-AU" sz="1200" dirty="0" smtClean="0"/>
              <a:t> Intensive use of effective practices. </a:t>
            </a:r>
          </a:p>
          <a:p>
            <a:pPr>
              <a:buFont typeface="Arial" pitchFamily="34" charset="0"/>
              <a:buChar char="•"/>
            </a:pPr>
            <a:r>
              <a:rPr lang="en-AU" sz="1200" dirty="0" smtClean="0"/>
              <a:t> Strong personal/professional commitment to improved outcomes; </a:t>
            </a:r>
          </a:p>
          <a:p>
            <a:pPr>
              <a:buFont typeface="Arial" pitchFamily="34" charset="0"/>
              <a:buChar char="•"/>
            </a:pPr>
            <a:r>
              <a:rPr lang="en-AU" sz="1200" dirty="0" smtClean="0"/>
              <a:t> Holistic approaches; </a:t>
            </a:r>
          </a:p>
          <a:p>
            <a:pPr>
              <a:buFont typeface="Arial" pitchFamily="34" charset="0"/>
              <a:buChar char="•"/>
            </a:pPr>
            <a:r>
              <a:rPr lang="en-AU" sz="1200" dirty="0" smtClean="0"/>
              <a:t> Genuine partnerships with Aboriginal and Torres Strait Islander people; and </a:t>
            </a:r>
          </a:p>
          <a:p>
            <a:pPr>
              <a:buFont typeface="Arial" pitchFamily="34" charset="0"/>
              <a:buChar char="•"/>
            </a:pPr>
            <a:r>
              <a:rPr lang="en-AU" sz="1200" dirty="0" smtClean="0"/>
              <a:t> Cultural acknowledgement, recognition and support. </a:t>
            </a:r>
          </a:p>
          <a:p>
            <a:endParaRPr lang="en-AU" sz="1200" b="0" dirty="0" smtClean="0"/>
          </a:p>
          <a:p>
            <a:r>
              <a:rPr lang="en-AU" sz="1200" b="0" dirty="0" smtClean="0"/>
              <a:t>Thus when implementing a strategy</a:t>
            </a:r>
            <a:r>
              <a:rPr lang="en-AU" sz="1200" b="0" baseline="0" dirty="0" smtClean="0"/>
              <a:t> in the classroom there are general rules that are essential when implementing a strategy. </a:t>
            </a:r>
            <a:r>
              <a:rPr lang="en-AU" sz="1200" b="0" dirty="0" smtClean="0"/>
              <a:t>General Strategies in teaching Aboriginal &amp; Torres Strait Islander Students include:</a:t>
            </a:r>
          </a:p>
          <a:p>
            <a:pPr>
              <a:buFont typeface="Arial" pitchFamily="34" charset="0"/>
              <a:buChar char="•"/>
            </a:pPr>
            <a:r>
              <a:rPr lang="en-AU" sz="1200" dirty="0" smtClean="0"/>
              <a:t> Encourage cultural identity and pride. </a:t>
            </a:r>
          </a:p>
          <a:p>
            <a:pPr>
              <a:buFont typeface="Arial" pitchFamily="34" charset="0"/>
              <a:buChar char="•"/>
            </a:pPr>
            <a:r>
              <a:rPr lang="en-AU" sz="1200" dirty="0" smtClean="0"/>
              <a:t> Integration of Aboriginal and Torres Strait Islander perspectives into curriculum programs. </a:t>
            </a:r>
          </a:p>
          <a:p>
            <a:pPr>
              <a:buFont typeface="Arial" pitchFamily="34" charset="0"/>
              <a:buChar char="•"/>
            </a:pPr>
            <a:r>
              <a:rPr lang="en-AU" sz="1200" dirty="0" smtClean="0"/>
              <a:t> Implementation of Aboriginal and Torres Strait Islander Studies. </a:t>
            </a:r>
          </a:p>
          <a:p>
            <a:pPr>
              <a:buFont typeface="Arial" pitchFamily="34" charset="0"/>
              <a:buChar char="•"/>
            </a:pPr>
            <a:r>
              <a:rPr lang="en-AU" sz="1200" dirty="0" smtClean="0"/>
              <a:t> Implementation of localised cultural/language programs. </a:t>
            </a:r>
          </a:p>
          <a:p>
            <a:pPr>
              <a:buFont typeface="Arial" pitchFamily="34" charset="0"/>
              <a:buChar char="•"/>
            </a:pPr>
            <a:r>
              <a:rPr lang="en-AU" sz="1200" dirty="0" smtClean="0"/>
              <a:t> Development of school-community based VET programs. </a:t>
            </a:r>
          </a:p>
          <a:p>
            <a:pPr>
              <a:buFont typeface="Arial" pitchFamily="34" charset="0"/>
              <a:buChar char="•"/>
            </a:pPr>
            <a:r>
              <a:rPr lang="en-AU" sz="1200" dirty="0" smtClean="0"/>
              <a:t> Incorporate use of ESL/ESD teaching methodologies and practices. </a:t>
            </a:r>
          </a:p>
          <a:p>
            <a:pPr>
              <a:buFont typeface="Arial" pitchFamily="34" charset="0"/>
              <a:buNone/>
            </a:pPr>
            <a:r>
              <a:rPr lang="en-AU" sz="1200" dirty="0" smtClean="0"/>
              <a:t>(What works)</a:t>
            </a:r>
          </a:p>
          <a:p>
            <a:endParaRPr lang="en-AU" dirty="0" smtClean="0"/>
          </a:p>
          <a:p>
            <a:r>
              <a:rPr lang="en-AU" dirty="0" smtClean="0"/>
              <a:t>Overall one must take into consideration how they teach a</a:t>
            </a:r>
            <a:r>
              <a:rPr lang="en-AU" baseline="0" dirty="0" smtClean="0"/>
              <a:t> student who identifies as Torres strait Islander as the way the students views the world, behaves and interacts in the classroom is different to that of Anglo Saxon students. By considering the notion that every student responds in different ways and have different abilities </a:t>
            </a:r>
            <a:r>
              <a:rPr lang="en-AU" sz="1200" kern="1200" dirty="0" smtClean="0">
                <a:solidFill>
                  <a:schemeClr val="tx1"/>
                </a:solidFill>
                <a:latin typeface="+mn-lt"/>
                <a:ea typeface="+mn-ea"/>
                <a:cs typeface="+mn-cs"/>
              </a:rPr>
              <a:t>. Thus As Ogilvie (1994, p.2) states “it is the teacher who can promote a sense of pride in self, community interests, ethnic and cultural identity and must have a duty of care for the students. As educators it is our duty to implement effective strategies in teaching Torres strait Islanders as well as developing our</a:t>
            </a:r>
            <a:r>
              <a:rPr lang="en-AU" sz="1200" kern="1200" baseline="0" dirty="0" smtClean="0">
                <a:solidFill>
                  <a:schemeClr val="tx1"/>
                </a:solidFill>
                <a:latin typeface="+mn-lt"/>
                <a:ea typeface="+mn-ea"/>
                <a:cs typeface="+mn-cs"/>
              </a:rPr>
              <a:t> own quality teaching methods.</a:t>
            </a:r>
            <a:endParaRPr lang="en-AU" dirty="0" smtClean="0"/>
          </a:p>
          <a:p>
            <a:endParaRPr lang="en-AU" dirty="0"/>
          </a:p>
        </p:txBody>
      </p:sp>
      <p:sp>
        <p:nvSpPr>
          <p:cNvPr id="4" name="Slide Number Placeholder 3"/>
          <p:cNvSpPr>
            <a:spLocks noGrp="1"/>
          </p:cNvSpPr>
          <p:nvPr>
            <p:ph type="sldNum" sz="quarter" idx="10"/>
          </p:nvPr>
        </p:nvSpPr>
        <p:spPr/>
        <p:txBody>
          <a:bodyPr/>
          <a:lstStyle/>
          <a:p>
            <a:fld id="{C721387A-FBC4-42D0-9871-A2D1634B6F60}"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4" name="Shape 43"/>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36" name="Shape 35"/>
          <p:cNvSpPr>
            <a:spLocks/>
          </p:cNvSpPr>
          <p:nvPr/>
        </p:nvSpPr>
        <p:spPr bwMode="auto">
          <a:xfrm>
            <a:off x="4821864" y="1066800"/>
            <a:ext cx="4343400"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p>
            <a:endParaRPr lang="en-US"/>
          </a:p>
        </p:txBody>
      </p:sp>
      <p:sp>
        <p:nvSpPr>
          <p:cNvPr id="43" name="Shape 42"/>
          <p:cNvSpPr>
            <a:spLocks/>
          </p:cNvSpPr>
          <p:nvPr/>
        </p:nvSpPr>
        <p:spPr bwMode="auto">
          <a:xfrm>
            <a:off x="290624" y="-14176"/>
            <a:ext cx="5562600" cy="6553200"/>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p>
            <a:endParaRPr lang="en-US"/>
          </a:p>
        </p:txBody>
      </p:sp>
      <p:sp>
        <p:nvSpPr>
          <p:cNvPr id="18" name="Shape 17"/>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19" name="Shape 18"/>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0" name="Shape 19"/>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1" name="Shape 20"/>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2" name="Shape 21"/>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3" name="Shape 22"/>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4" name="Shape 23"/>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5" name="Shape 24"/>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6" name="Shape 25"/>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7" name="Shape 26"/>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30" name="Shape 29"/>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31" name="Shape 30"/>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8" name="Date Placeholder 27"/>
          <p:cNvSpPr>
            <a:spLocks noGrp="1"/>
          </p:cNvSpPr>
          <p:nvPr>
            <p:ph type="dt" sz="half" idx="10"/>
          </p:nvPr>
        </p:nvSpPr>
        <p:spPr>
          <a:xfrm>
            <a:off x="6477000" y="6416675"/>
            <a:ext cx="2133600" cy="365125"/>
          </a:xfrm>
        </p:spPr>
        <p:txBody>
          <a:bodyPr/>
          <a:lstStyle/>
          <a:p>
            <a:fld id="{743653DA-8BF4-4869-96FE-9BCF43372D46}" type="datetime8">
              <a:rPr lang="en-US" smtClean="0"/>
              <a:pPr/>
              <a:t>9/27/2011 12:50 PM</a:t>
            </a:fld>
            <a:endParaRPr lang="en-US"/>
          </a:p>
        </p:txBody>
      </p:sp>
      <p:sp>
        <p:nvSpPr>
          <p:cNvPr id="17" name="Footer Placeholder 16"/>
          <p:cNvSpPr>
            <a:spLocks noGrp="1"/>
          </p:cNvSpPr>
          <p:nvPr>
            <p:ph type="ftr" sz="quarter" idx="11"/>
          </p:nvPr>
        </p:nvSpPr>
        <p:spPr>
          <a:xfrm>
            <a:off x="914400" y="6416675"/>
            <a:ext cx="5562600" cy="365125"/>
          </a:xfrm>
        </p:spPr>
        <p:txBody>
          <a:bodyPr/>
          <a:lstStyle/>
          <a:p>
            <a:endParaRPr lang="en-US" dirty="0"/>
          </a:p>
        </p:txBody>
      </p:sp>
      <p:sp>
        <p:nvSpPr>
          <p:cNvPr id="29" name="Slide Number Placeholder 28"/>
          <p:cNvSpPr>
            <a:spLocks noGrp="1"/>
          </p:cNvSpPr>
          <p:nvPr>
            <p:ph type="sldNum" sz="quarter" idx="12"/>
          </p:nvPr>
        </p:nvSpPr>
        <p:spPr>
          <a:xfrm>
            <a:off x="8610600" y="6416675"/>
            <a:ext cx="457200" cy="365125"/>
          </a:xfrm>
        </p:spPr>
        <p:txBody>
          <a:bodyPr/>
          <a:lstStyle/>
          <a:p>
            <a:fld id="{72AC53DF-4216-466D-99A7-94400E6C2A25}"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45" name="Rectangle 44"/>
          <p:cNvSpPr/>
          <p:nvPr/>
        </p:nvSpPr>
        <p:spPr>
          <a:xfrm>
            <a:off x="363160" y="402264"/>
            <a:ext cx="850392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47" name="Rectangle 46"/>
          <p:cNvSpPr/>
          <p:nvPr/>
        </p:nvSpPr>
        <p:spPr>
          <a:xfrm>
            <a:off x="1061515" y="1285817"/>
            <a:ext cx="4441273" cy="115368"/>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48" name="Rectangle 47"/>
          <p:cNvSpPr/>
          <p:nvPr/>
        </p:nvSpPr>
        <p:spPr>
          <a:xfrm>
            <a:off x="958309" y="1491832"/>
            <a:ext cx="4902003" cy="111248"/>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49" name="Rectangle 48"/>
          <p:cNvSpPr/>
          <p:nvPr/>
        </p:nvSpPr>
        <p:spPr>
          <a:xfrm>
            <a:off x="1164804" y="1390032"/>
            <a:ext cx="4441271" cy="164812"/>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0" name="Rectangle 49"/>
          <p:cNvSpPr/>
          <p:nvPr/>
        </p:nvSpPr>
        <p:spPr>
          <a:xfrm>
            <a:off x="1244252" y="1819795"/>
            <a:ext cx="3972514" cy="115368"/>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1" name="Rectangle 50"/>
          <p:cNvSpPr/>
          <p:nvPr/>
        </p:nvSpPr>
        <p:spPr>
          <a:xfrm>
            <a:off x="1562054" y="1928583"/>
            <a:ext cx="3563346" cy="103008"/>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5" name="Rectangle 54"/>
          <p:cNvSpPr/>
          <p:nvPr/>
        </p:nvSpPr>
        <p:spPr>
          <a:xfrm>
            <a:off x="1685716" y="1993170"/>
            <a:ext cx="3098562" cy="111866"/>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4" name="Rectangle 53"/>
          <p:cNvSpPr/>
          <p:nvPr/>
        </p:nvSpPr>
        <p:spPr>
          <a:xfrm>
            <a:off x="1232216" y="1197670"/>
            <a:ext cx="4059116" cy="111866"/>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2" name="Rectangle 51"/>
          <p:cNvSpPr/>
          <p:nvPr/>
        </p:nvSpPr>
        <p:spPr>
          <a:xfrm>
            <a:off x="831112" y="1594840"/>
            <a:ext cx="4917972" cy="131850"/>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3" name="Rectangle 52"/>
          <p:cNvSpPr/>
          <p:nvPr/>
        </p:nvSpPr>
        <p:spPr>
          <a:xfrm>
            <a:off x="1077408" y="1714329"/>
            <a:ext cx="4430126" cy="115368"/>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533400" y="464504"/>
            <a:ext cx="8153400" cy="774192"/>
          </a:xfrm>
        </p:spPr>
        <p:txBody>
          <a:bodyPr/>
          <a:lstStyle>
            <a:lvl1pPr marR="9144" algn="r">
              <a:defRPr sz="3800"/>
            </a:lvl1pPr>
          </a:lstStyle>
          <a:p>
            <a:r>
              <a:rPr lang="en-US" smtClean="0"/>
              <a:t>Click to edit Master title style</a:t>
            </a:r>
            <a:endParaRPr lang="en-US" dirty="0"/>
          </a:p>
        </p:txBody>
      </p:sp>
      <p:sp>
        <p:nvSpPr>
          <p:cNvPr id="9" name="Subtitle 8"/>
          <p:cNvSpPr>
            <a:spLocks noGrp="1"/>
          </p:cNvSpPr>
          <p:nvPr>
            <p:ph type="subTitle" idx="1"/>
          </p:nvPr>
        </p:nvSpPr>
        <p:spPr>
          <a:xfrm>
            <a:off x="1333181" y="1240961"/>
            <a:ext cx="3848419" cy="914400"/>
          </a:xfrm>
        </p:spPr>
        <p:txBody>
          <a:bodyPr tIns="0"/>
          <a:lstStyle>
            <a:lvl1pPr marL="0" indent="0" algn="ctr">
              <a:spcBef>
                <a:spcPts val="0"/>
              </a:spcBef>
              <a:buNone/>
              <a:defRPr sz="2000">
                <a:solidFill>
                  <a:schemeClr val="bg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58" name="Rectangle 5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59" name="Rectangle 5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60" name="Rectangle 5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61" name="Rectangle 6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62" name="Rectangle 6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129108-AC8D-4212-9283-60D9E99BF07A}" type="datetime8">
              <a:rPr lang="en-US" smtClean="0"/>
              <a:pPr/>
              <a:t>9/27/2011 12:50 PM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93096-5B34-4342-9326-69289CEAE4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350541"/>
            <a:ext cx="7772400" cy="1974059"/>
          </a:xfrm>
        </p:spPr>
        <p:txBody>
          <a:bodyPr/>
          <a:lstStyle>
            <a:lvl1pPr algn="l">
              <a:buNone/>
              <a:defRPr sz="4000" b="1" cap="all" spc="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914400" y="2838448"/>
            <a:ext cx="7772400" cy="1509712"/>
          </a:xfrm>
        </p:spPr>
        <p:txBody>
          <a:bodyPr anchor="b"/>
          <a:lstStyle>
            <a:lvl1pPr marL="374904">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DED3D3-6235-4F4C-B439-DF277FB555A7}" type="datetime8">
              <a:rPr lang="en-US" smtClean="0"/>
              <a:pPr/>
              <a:t>9/27/2011 12:50 PM</a:t>
            </a:fld>
            <a:endParaRPr lang="en-US"/>
          </a:p>
        </p:txBody>
      </p:sp>
      <p:sp>
        <p:nvSpPr>
          <p:cNvPr id="5" name="Footer Placeholder 4"/>
          <p:cNvSpPr>
            <a:spLocks noGrp="1"/>
          </p:cNvSpPr>
          <p:nvPr>
            <p:ph type="ftr" sz="quarter" idx="11"/>
          </p:nvPr>
        </p:nvSpPr>
        <p:spPr>
          <a:xfrm>
            <a:off x="914400" y="6416675"/>
            <a:ext cx="5562600" cy="365125"/>
          </a:xfrm>
        </p:spPr>
        <p:txBody>
          <a:bodyPr/>
          <a:lstStyle/>
          <a:p>
            <a:endParaRPr lang="en-US"/>
          </a:p>
        </p:txBody>
      </p:sp>
      <p:sp>
        <p:nvSpPr>
          <p:cNvPr id="6" name="Slide Number Placeholder 5"/>
          <p:cNvSpPr>
            <a:spLocks noGrp="1"/>
          </p:cNvSpPr>
          <p:nvPr>
            <p:ph type="sldNum" sz="quarter" idx="12"/>
          </p:nvPr>
        </p:nvSpPr>
        <p:spPr/>
        <p:txBody>
          <a:bodyPr/>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64344" y="1600200"/>
            <a:ext cx="403860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600200"/>
            <a:ext cx="403860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5F1E3E-4B2F-4895-B65E-28B2E64F39F6}" type="datetime8">
              <a:rPr lang="en-US" smtClean="0"/>
              <a:pPr/>
              <a:t>9/27/2011 12:50 PM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93096-5B34-4342-9326-69289CEAE4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3" name="Rectangle 22"/>
          <p:cNvSpPr/>
          <p:nvPr/>
        </p:nvSpPr>
        <p:spPr>
          <a:xfrm>
            <a:off x="0" y="402264"/>
            <a:ext cx="868680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Content Placeholder 4"/>
          <p:cNvSpPr>
            <a:spLocks noGrp="1"/>
          </p:cNvSpPr>
          <p:nvPr>
            <p:ph sz="quarter" idx="3"/>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085435-8225-4333-BFFA-0096413F0D76}" type="datetime8">
              <a:rPr lang="en-US" smtClean="0"/>
              <a:pPr/>
              <a:t>9/27/2011 12:50 PM</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D93096-5B34-4342-9326-69289CEAE4C2}"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783C494-2A87-468C-A21B-CB14FB9ABB00}" type="datetime8">
              <a:rPr lang="en-US" smtClean="0"/>
              <a:pPr/>
              <a:t>9/27/2011 12:50 PM</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D93096-5B34-4342-9326-69289CEAE4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en-US" smtClean="0"/>
              <a:pPr/>
              <a:t>9/27/2011 12:50 PM</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D93096-5B34-4342-9326-69289CEAE4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lang="en-US" smtClean="0"/>
              <a:t>Click to edit Master title style</a:t>
            </a:r>
            <a:endParaRPr lang="en-US" dirty="0"/>
          </a:p>
        </p:txBody>
      </p:sp>
      <p:sp>
        <p:nvSpPr>
          <p:cNvPr id="3" name="Text Placeholder 2"/>
          <p:cNvSpPr>
            <a:spLocks noGrp="1"/>
          </p:cNvSpPr>
          <p:nvPr>
            <p:ph type="body" idx="1"/>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BECC0C8-36B8-442A-833D-B6AACE86BB77}" type="datetime8">
              <a:rPr lang="en-US" smtClean="0"/>
              <a:pPr/>
              <a:t>9/27/2011 12:50 PM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25" name="Group 17"/>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a:xfrm>
            <a:off x="914400" y="228600"/>
            <a:ext cx="6858000" cy="914400"/>
          </a:xfrm>
        </p:spPr>
        <p:txBody>
          <a:bodyPr anchor="b"/>
          <a:lstStyle>
            <a:lvl1pPr algn="l">
              <a:buNone/>
              <a:defRPr sz="2100" b="0"/>
            </a:lvl1pPr>
          </a:lstStyle>
          <a:p>
            <a:r>
              <a:rPr lang="en-US" smtClean="0"/>
              <a:t>Click to edit Master title style</a:t>
            </a:r>
            <a:endParaRPr lang="en-US" dirty="0"/>
          </a:p>
        </p:txBody>
      </p:sp>
      <p:sp>
        <p:nvSpPr>
          <p:cNvPr id="3" name="Picture Placeholder 2"/>
          <p:cNvSpPr>
            <a:spLocks noGrp="1"/>
          </p:cNvSpPr>
          <p:nvPr>
            <p:ph type="pic" idx="1"/>
          </p:nvPr>
        </p:nvSpPr>
        <p:spPr>
          <a:xfrm>
            <a:off x="366712" y="1905000"/>
            <a:ext cx="8778240" cy="4960144"/>
          </a:xfrm>
        </p:spPr>
        <p:txBody>
          <a:bodyPr/>
          <a:lstStyle>
            <a:lvl1pPr>
              <a:buNone/>
              <a:defRPr sz="3200"/>
            </a:lvl1pPr>
          </a:lstStyle>
          <a:p>
            <a:r>
              <a:rPr lang="en-US" smtClean="0"/>
              <a:t>Click icon to add picture</a:t>
            </a:r>
            <a:endParaRPr lang="en-US" dirty="0"/>
          </a:p>
        </p:txBody>
      </p:sp>
      <p:sp>
        <p:nvSpPr>
          <p:cNvPr id="4" name="Text Placeholder 3"/>
          <p:cNvSpPr>
            <a:spLocks noGrp="1"/>
          </p:cNvSpPr>
          <p:nvPr>
            <p:ph type="body" sz="half" idx="2"/>
          </p:nvPr>
        </p:nvSpPr>
        <p:spPr>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4" name="Group 17"/>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26"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p:txBody>
          <a:bodyPr/>
          <a:lstStyle/>
          <a:p>
            <a:fld id="{51E20EC5-AC53-4169-941E-EDF10CD23748}" type="datetime8">
              <a:rPr lang="en-US" smtClean="0"/>
              <a:pPr/>
              <a:t>9/27/2011 12:50 PM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lang="en-US" smtClean="0"/>
              <a:t>Click to edit Master title style</a:t>
            </a:r>
            <a:endParaRPr lang="en-US" dirty="0"/>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a:defRPr sz="1100">
                <a:solidFill>
                  <a:schemeClr val="tx2"/>
                </a:solidFill>
              </a:defRPr>
            </a:lvl1pPr>
          </a:lstStyle>
          <a:p>
            <a:fld id="{8D3816DF-213E-421B-92D3-C068DBB023D6}" type="datetime8">
              <a:rPr lang="en-US" smtClean="0">
                <a:solidFill>
                  <a:schemeClr val="tx2"/>
                </a:solidFill>
              </a:rPr>
              <a:pPr/>
              <a:t>9/27/2011 12:50 PM</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a:defRPr sz="1100">
                <a:solidFill>
                  <a:schemeClr val="tx2"/>
                </a:solidFill>
              </a:defRPr>
            </a:lvl1pPr>
          </a:lstStyle>
          <a:p>
            <a:pPr algn="r"/>
            <a:endParaRPr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a:defRPr sz="1200">
                <a:solidFill>
                  <a:schemeClr val="tx2"/>
                </a:solidFill>
              </a:defRPr>
            </a:lvl1pPr>
          </a:lstStyle>
          <a:p>
            <a:pPr algn="l"/>
            <a:fld id="{72AC53DF-4216-466D-99A7-94400E6C2A25}" type="slidenum">
              <a:rPr lang="en-US" sz="1200" smtClean="0">
                <a:solidFill>
                  <a:schemeClr val="tx2"/>
                </a:solidFill>
              </a:rPr>
              <a:pPr algn="l"/>
              <a:t>‹#›</a:t>
            </a:fld>
            <a:endParaRPr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latinLnBrk="0" hangingPunct="1">
        <a:spcBef>
          <a:spcPct val="0"/>
        </a:spcBef>
        <a:buNone/>
        <a:defRPr sz="4000" kern="1200" spc="-15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SzPct val="95000"/>
        <a:buFont typeface="Wingdings"/>
        <a:buChar char=""/>
        <a:defRPr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971600" y="0"/>
            <a:ext cx="7344816" cy="9144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sng" strike="noStrike" kern="1200" cap="all" spc="-150" normalizeH="0" baseline="0" noProof="0" dirty="0" smtClean="0">
                <a:ln/>
                <a:gradFill flip="none">
                  <a:gsLst>
                    <a:gs pos="0">
                      <a:schemeClr val="accent1">
                        <a:tint val="75000"/>
                        <a:shade val="75000"/>
                        <a:satMod val="170000"/>
                      </a:schemeClr>
                    </a:gs>
                    <a:gs pos="47000">
                      <a:schemeClr val="accent1">
                        <a:tint val="90000"/>
                        <a:shade val="65000"/>
                        <a:satMod val="172000"/>
                      </a:schemeClr>
                    </a:gs>
                    <a:gs pos="48000">
                      <a:schemeClr val="accent1">
                        <a:tint val="100000"/>
                        <a:shade val="65000"/>
                        <a:satMod val="130000"/>
                      </a:schemeClr>
                    </a:gs>
                    <a:gs pos="92000">
                      <a:schemeClr val="accent1">
                        <a:tint val="100000"/>
                        <a:shade val="50000"/>
                        <a:satMod val="120000"/>
                      </a:schemeClr>
                    </a:gs>
                    <a:gs pos="100000">
                      <a:schemeClr val="accent1">
                        <a:tint val="100000"/>
                        <a:shade val="55000"/>
                        <a:satMod val="120000"/>
                      </a:schemeClr>
                    </a:gs>
                  </a:gsLst>
                  <a:lin ang="5400000"/>
                </a:gradFill>
                <a:effectLst>
                  <a:reflection blurRad="12700" stA="50000" endPos="50000" dir="5400000" sy="-100000" rotWithShape="0"/>
                </a:effectLst>
                <a:uLnTx/>
                <a:uFillTx/>
                <a:latin typeface="+mj-lt"/>
                <a:ea typeface="+mj-ea"/>
                <a:cs typeface="+mj-cs"/>
              </a:rPr>
              <a:t>Modern culture &amp; Education</a:t>
            </a:r>
          </a:p>
        </p:txBody>
      </p:sp>
      <p:sp>
        <p:nvSpPr>
          <p:cNvPr id="3" name="Oval 2"/>
          <p:cNvSpPr/>
          <p:nvPr/>
        </p:nvSpPr>
        <p:spPr>
          <a:xfrm>
            <a:off x="6588224" y="2060848"/>
            <a:ext cx="2088232" cy="1872208"/>
          </a:xfrm>
          <a:prstGeom prst="ellipse">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026" name="Picture 2"/>
          <p:cNvPicPr>
            <a:picLocks noChangeAspect="1" noChangeArrowheads="1"/>
          </p:cNvPicPr>
          <p:nvPr/>
        </p:nvPicPr>
        <p:blipFill>
          <a:blip r:embed="rId4" cstate="print"/>
          <a:srcRect/>
          <a:stretch>
            <a:fillRect/>
          </a:stretch>
        </p:blipFill>
        <p:spPr bwMode="auto">
          <a:xfrm>
            <a:off x="7164288" y="4077072"/>
            <a:ext cx="1760780" cy="1800200"/>
          </a:xfrm>
          <a:prstGeom prst="ellipse">
            <a:avLst/>
          </a:prstGeom>
          <a:noFill/>
          <a:ln w="9525">
            <a:noFill/>
            <a:miter lim="800000"/>
            <a:headEnd/>
            <a:tailEnd/>
          </a:ln>
        </p:spPr>
      </p:pic>
      <p:sp>
        <p:nvSpPr>
          <p:cNvPr id="5" name="Rectangle 4"/>
          <p:cNvSpPr/>
          <p:nvPr/>
        </p:nvSpPr>
        <p:spPr>
          <a:xfrm>
            <a:off x="179512" y="908720"/>
            <a:ext cx="8712968" cy="4939814"/>
          </a:xfrm>
          <a:prstGeom prst="rect">
            <a:avLst/>
          </a:prstGeom>
        </p:spPr>
        <p:txBody>
          <a:bodyPr wrap="square">
            <a:spAutoFit/>
          </a:bodyPr>
          <a:lstStyle/>
          <a:p>
            <a:pPr algn="just">
              <a:lnSpc>
                <a:spcPct val="150000"/>
              </a:lnSpc>
            </a:pPr>
            <a:r>
              <a:rPr lang="en-AU" sz="1400" dirty="0" smtClean="0">
                <a:latin typeface="Andalus" pitchFamily="18" charset="-78"/>
                <a:cs typeface="Andalus" pitchFamily="18" charset="-78"/>
              </a:rPr>
              <a:t>In modern day many Torres Straight Islanders have taken the opportunity to undertake education that their parents and grandparents did not have access to. As </a:t>
            </a:r>
            <a:r>
              <a:rPr lang="en-AU" sz="1400" dirty="0" err="1" smtClean="0">
                <a:latin typeface="Andalus" pitchFamily="18" charset="-78"/>
                <a:cs typeface="Andalus" pitchFamily="18" charset="-78"/>
              </a:rPr>
              <a:t>Shnukal</a:t>
            </a:r>
            <a:r>
              <a:rPr lang="en-AU" sz="1400" dirty="0" smtClean="0">
                <a:latin typeface="Andalus" pitchFamily="18" charset="-78"/>
                <a:cs typeface="Andalus" pitchFamily="18" charset="-78"/>
              </a:rPr>
              <a:t> (2001, p. 29) mentions “there are increasingly numbers of Torres straight Islanders that are undertaking undergraduate and even post graduate degrees to gain valuable skills that are contributing to the management of their local communities.” </a:t>
            </a:r>
          </a:p>
          <a:p>
            <a:pPr algn="just">
              <a:lnSpc>
                <a:spcPct val="150000"/>
              </a:lnSpc>
            </a:pPr>
            <a:endParaRPr lang="en-AU" sz="1400" dirty="0" smtClean="0">
              <a:latin typeface="Andalus" pitchFamily="18" charset="-78"/>
              <a:cs typeface="Andalus" pitchFamily="18" charset="-78"/>
            </a:endParaRPr>
          </a:p>
          <a:p>
            <a:pPr algn="just">
              <a:lnSpc>
                <a:spcPct val="150000"/>
              </a:lnSpc>
            </a:pPr>
            <a:r>
              <a:rPr lang="en-AU" sz="1400" dirty="0" smtClean="0">
                <a:latin typeface="Andalus" pitchFamily="18" charset="-78"/>
                <a:cs typeface="Andalus" pitchFamily="18" charset="-78"/>
              </a:rPr>
              <a:t>There have been some massive achievements from Torres Straight Islanders who </a:t>
            </a:r>
            <a:endParaRPr lang="en-AU" sz="1400" dirty="0" smtClean="0">
              <a:latin typeface="Andalus" pitchFamily="18" charset="-78"/>
              <a:cs typeface="Andalus" pitchFamily="18" charset="-78"/>
            </a:endParaRPr>
          </a:p>
          <a:p>
            <a:pPr algn="just">
              <a:lnSpc>
                <a:spcPct val="150000"/>
              </a:lnSpc>
            </a:pPr>
            <a:r>
              <a:rPr lang="en-AU" sz="1400" dirty="0" smtClean="0">
                <a:latin typeface="Andalus" pitchFamily="18" charset="-78"/>
                <a:cs typeface="Andalus" pitchFamily="18" charset="-78"/>
              </a:rPr>
              <a:t>have </a:t>
            </a:r>
            <a:r>
              <a:rPr lang="en-AU" sz="1400" dirty="0" smtClean="0">
                <a:latin typeface="Andalus" pitchFamily="18" charset="-78"/>
                <a:cs typeface="Andalus" pitchFamily="18" charset="-78"/>
              </a:rPr>
              <a:t>taken the opportunity to gain an education. Some famous Islanders include:</a:t>
            </a:r>
          </a:p>
          <a:p>
            <a:pPr algn="just">
              <a:lnSpc>
                <a:spcPct val="150000"/>
              </a:lnSpc>
            </a:pPr>
            <a:endParaRPr lang="en-AU" sz="1400" dirty="0" smtClean="0">
              <a:latin typeface="Andalus" pitchFamily="18" charset="-78"/>
              <a:cs typeface="Andalus" pitchFamily="18" charset="-78"/>
            </a:endParaRPr>
          </a:p>
          <a:p>
            <a:pPr>
              <a:lnSpc>
                <a:spcPct val="150000"/>
              </a:lnSpc>
              <a:buFont typeface="Wingdings" pitchFamily="2" charset="2"/>
              <a:buChar char="v"/>
            </a:pPr>
            <a:r>
              <a:rPr lang="en-AU" sz="1400" dirty="0" smtClean="0">
                <a:latin typeface="Andalus" pitchFamily="18" charset="-78"/>
                <a:cs typeface="Andalus" pitchFamily="18" charset="-78"/>
              </a:rPr>
              <a:t>Mary </a:t>
            </a:r>
            <a:r>
              <a:rPr lang="en-AU" sz="1400" dirty="0" err="1" smtClean="0">
                <a:latin typeface="Andalus" pitchFamily="18" charset="-78"/>
                <a:cs typeface="Andalus" pitchFamily="18" charset="-78"/>
              </a:rPr>
              <a:t>Garnier</a:t>
            </a:r>
            <a:r>
              <a:rPr lang="en-AU" sz="1400" dirty="0" smtClean="0">
                <a:latin typeface="Andalus" pitchFamily="18" charset="-78"/>
                <a:cs typeface="Andalus" pitchFamily="18" charset="-78"/>
              </a:rPr>
              <a:t> was the first Torres strait Islander to gain a university degree in 1965.</a:t>
            </a:r>
          </a:p>
          <a:p>
            <a:pPr>
              <a:lnSpc>
                <a:spcPct val="150000"/>
              </a:lnSpc>
              <a:buFont typeface="Wingdings" pitchFamily="2" charset="2"/>
              <a:buChar char="v"/>
            </a:pPr>
            <a:r>
              <a:rPr lang="en-AU" sz="1400" dirty="0" err="1" smtClean="0">
                <a:latin typeface="Andalus" pitchFamily="18" charset="-78"/>
                <a:cs typeface="Andalus" pitchFamily="18" charset="-78"/>
              </a:rPr>
              <a:t>Nartin</a:t>
            </a:r>
            <a:r>
              <a:rPr lang="en-AU" sz="1400" dirty="0" smtClean="0">
                <a:latin typeface="Andalus" pitchFamily="18" charset="-78"/>
                <a:cs typeface="Andalus" pitchFamily="18" charset="-78"/>
              </a:rPr>
              <a:t> Nakata was the first Torres Strait islander to gain a PhD in education in 1997.</a:t>
            </a:r>
          </a:p>
          <a:p>
            <a:pPr>
              <a:lnSpc>
                <a:spcPct val="150000"/>
              </a:lnSpc>
              <a:buFont typeface="Wingdings" pitchFamily="2" charset="2"/>
              <a:buChar char="v"/>
            </a:pPr>
            <a:r>
              <a:rPr lang="en-AU" sz="1400" dirty="0" smtClean="0">
                <a:latin typeface="Andalus" pitchFamily="18" charset="-78"/>
                <a:cs typeface="Andalus" pitchFamily="18" charset="-78"/>
              </a:rPr>
              <a:t>Roy Whittaker was the first Torres Strait Islander to become a doctor.</a:t>
            </a:r>
          </a:p>
          <a:p>
            <a:pPr>
              <a:lnSpc>
                <a:spcPct val="150000"/>
              </a:lnSpc>
              <a:buFont typeface="Wingdings" pitchFamily="2" charset="2"/>
              <a:buChar char="v"/>
            </a:pPr>
            <a:r>
              <a:rPr lang="en-AU" sz="1400" dirty="0" smtClean="0">
                <a:latin typeface="Andalus" pitchFamily="18" charset="-78"/>
                <a:cs typeface="Andalus" pitchFamily="18" charset="-78"/>
              </a:rPr>
              <a:t>Catherine Anne Pirie became the first Torres strait islander to become a magistrate in 2000.</a:t>
            </a:r>
          </a:p>
          <a:p>
            <a:pPr>
              <a:lnSpc>
                <a:spcPct val="150000"/>
              </a:lnSpc>
              <a:buFont typeface="Wingdings" pitchFamily="2" charset="2"/>
              <a:buChar char="v"/>
            </a:pPr>
            <a:r>
              <a:rPr lang="en-AU" sz="1400" dirty="0" err="1" smtClean="0">
                <a:latin typeface="Andalus" pitchFamily="18" charset="-78"/>
                <a:cs typeface="Andalus" pitchFamily="18" charset="-78"/>
              </a:rPr>
              <a:t>Dulcie</a:t>
            </a:r>
            <a:r>
              <a:rPr lang="en-AU" sz="1400" dirty="0" smtClean="0">
                <a:latin typeface="Andalus" pitchFamily="18" charset="-78"/>
                <a:cs typeface="Andalus" pitchFamily="18" charset="-78"/>
              </a:rPr>
              <a:t>, Sophie and Heather Pitt, the </a:t>
            </a:r>
            <a:r>
              <a:rPr lang="en-AU" sz="1400" dirty="0" smtClean="0">
                <a:latin typeface="Andalus" pitchFamily="18" charset="-78"/>
                <a:cs typeface="Andalus" pitchFamily="18" charset="-78"/>
              </a:rPr>
              <a:t>first Torres </a:t>
            </a:r>
            <a:r>
              <a:rPr lang="en-AU" sz="1400" dirty="0" smtClean="0">
                <a:latin typeface="Andalus" pitchFamily="18" charset="-78"/>
                <a:cs typeface="Andalus" pitchFamily="18" charset="-78"/>
              </a:rPr>
              <a:t>Strait Islanders to attend the </a:t>
            </a:r>
            <a:r>
              <a:rPr lang="en-AU" sz="1400" dirty="0" smtClean="0">
                <a:latin typeface="Andalus" pitchFamily="18" charset="-78"/>
                <a:cs typeface="Andalus" pitchFamily="18" charset="-78"/>
              </a:rPr>
              <a:t>Parramatta</a:t>
            </a:r>
          </a:p>
          <a:p>
            <a:pPr>
              <a:lnSpc>
                <a:spcPct val="150000"/>
              </a:lnSpc>
            </a:pPr>
            <a:r>
              <a:rPr lang="en-AU" sz="1400" dirty="0" smtClean="0">
                <a:latin typeface="Andalus" pitchFamily="18" charset="-78"/>
                <a:cs typeface="Andalus" pitchFamily="18" charset="-78"/>
              </a:rPr>
              <a:t> </a:t>
            </a:r>
            <a:r>
              <a:rPr lang="en-AU" sz="1400" dirty="0" smtClean="0">
                <a:latin typeface="Andalus" pitchFamily="18" charset="-78"/>
                <a:cs typeface="Andalus" pitchFamily="18" charset="-78"/>
              </a:rPr>
              <a:t>  </a:t>
            </a:r>
            <a:r>
              <a:rPr lang="en-AU" sz="1400" dirty="0" smtClean="0">
                <a:latin typeface="Andalus" pitchFamily="18" charset="-78"/>
                <a:cs typeface="Andalus" pitchFamily="18" charset="-78"/>
              </a:rPr>
              <a:t>Primary School in </a:t>
            </a:r>
            <a:r>
              <a:rPr lang="en-AU" sz="1400" dirty="0" smtClean="0">
                <a:latin typeface="Andalus" pitchFamily="18" charset="-78"/>
                <a:cs typeface="Andalus" pitchFamily="18" charset="-78"/>
              </a:rPr>
              <a:t>Cairns, formed </a:t>
            </a:r>
            <a:r>
              <a:rPr lang="en-AU" sz="1400" dirty="0" smtClean="0">
                <a:latin typeface="Andalus" pitchFamily="18" charset="-78"/>
                <a:cs typeface="Andalus" pitchFamily="18" charset="-78"/>
              </a:rPr>
              <a:t>a singing group, the Harmony Sisters</a:t>
            </a:r>
            <a:endParaRPr lang="en-AU" sz="1400" dirty="0" smtClean="0">
              <a:latin typeface="Andalus" pitchFamily="18" charset="-78"/>
              <a:cs typeface="Andalus" pitchFamily="18" charset="-78"/>
            </a:endParaRPr>
          </a:p>
          <a:p>
            <a:pPr>
              <a:lnSpc>
                <a:spcPct val="150000"/>
              </a:lnSpc>
            </a:pPr>
            <a:r>
              <a:rPr lang="en-AU" sz="1400" dirty="0" smtClean="0">
                <a:latin typeface="Andalus" pitchFamily="18" charset="-78"/>
                <a:cs typeface="Andalus" pitchFamily="18" charset="-78"/>
              </a:rPr>
              <a:t>   (</a:t>
            </a:r>
            <a:r>
              <a:rPr lang="en-AU" sz="1400" dirty="0" err="1" smtClean="0">
                <a:latin typeface="Andalus" pitchFamily="18" charset="-78"/>
                <a:cs typeface="Andalus" pitchFamily="18" charset="-78"/>
              </a:rPr>
              <a:t>Shnukal</a:t>
            </a:r>
            <a:r>
              <a:rPr lang="en-AU" sz="1400" dirty="0" smtClean="0">
                <a:latin typeface="Andalus" pitchFamily="18" charset="-78"/>
                <a:cs typeface="Andalus" pitchFamily="18" charset="-78"/>
              </a:rPr>
              <a:t> , 2001, p.29)</a:t>
            </a:r>
          </a:p>
        </p:txBody>
      </p:sp>
      <p:sp>
        <p:nvSpPr>
          <p:cNvPr id="7" name="Oval 6"/>
          <p:cNvSpPr/>
          <p:nvPr/>
        </p:nvSpPr>
        <p:spPr>
          <a:xfrm>
            <a:off x="5580112" y="5229200"/>
            <a:ext cx="1728192" cy="1628800"/>
          </a:xfrm>
          <a:prstGeom prst="ellipse">
            <a:avLst/>
          </a:prstGeom>
          <a:blipFill>
            <a:blip r:embed="rId5"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0"/>
            <a:ext cx="7772400" cy="914400"/>
          </a:xfrm>
        </p:spPr>
        <p:txBody>
          <a:bodyPr/>
          <a:lstStyle/>
          <a:p>
            <a:pPr algn="ctr"/>
            <a:r>
              <a:rPr lang="en-US" dirty="0" smtClean="0"/>
              <a:t>Cultural Aspects</a:t>
            </a:r>
            <a:endParaRPr lang="en-US" dirty="0" smtClean="0"/>
          </a:p>
        </p:txBody>
      </p:sp>
      <p:graphicFrame>
        <p:nvGraphicFramePr>
          <p:cNvPr id="4" name="Content Placeholder 3"/>
          <p:cNvGraphicFramePr>
            <a:graphicFrameLocks noGrp="1"/>
          </p:cNvGraphicFramePr>
          <p:nvPr>
            <p:ph idx="1"/>
          </p:nvPr>
        </p:nvGraphicFramePr>
        <p:xfrm>
          <a:off x="1187624" y="1844824"/>
          <a:ext cx="7185992" cy="42955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6047656" y="764704"/>
            <a:ext cx="2916832"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ounded Rectangle 5"/>
          <p:cNvSpPr/>
          <p:nvPr/>
        </p:nvSpPr>
        <p:spPr>
          <a:xfrm>
            <a:off x="5940152" y="5085184"/>
            <a:ext cx="3024336" cy="17728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ounded Rectangle 6"/>
          <p:cNvSpPr/>
          <p:nvPr/>
        </p:nvSpPr>
        <p:spPr>
          <a:xfrm>
            <a:off x="179512" y="4869160"/>
            <a:ext cx="2952328" cy="18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AU" sz="1100" dirty="0" smtClean="0"/>
              <a:t>Torres Strait islanders have spirituality, beliefs and traditions that are based on nature and how the world functions in a natural world.  The dreaming is a part of their belief system that involve ceremonies, using scared sites, using song and dance, body painting to relay stories of creation, morals, culture and law. (</a:t>
            </a:r>
            <a:r>
              <a:rPr lang="en-AU" sz="1100" dirty="0" err="1" smtClean="0"/>
              <a:t>Resture</a:t>
            </a:r>
            <a:r>
              <a:rPr lang="en-AU" sz="1100" dirty="0" smtClean="0"/>
              <a:t>, 2011). These stories have been passed down for thousands of years from </a:t>
            </a:r>
            <a:r>
              <a:rPr lang="en-AU" sz="1100" dirty="0" smtClean="0"/>
              <a:t>their ancestors.</a:t>
            </a:r>
            <a:endParaRPr lang="en-AU" sz="1100" dirty="0"/>
          </a:p>
        </p:txBody>
      </p:sp>
      <p:sp>
        <p:nvSpPr>
          <p:cNvPr id="8" name="Rounded Rectangle 7"/>
          <p:cNvSpPr/>
          <p:nvPr/>
        </p:nvSpPr>
        <p:spPr>
          <a:xfrm>
            <a:off x="179512" y="764704"/>
            <a:ext cx="3096344"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extBox 8"/>
          <p:cNvSpPr txBox="1"/>
          <p:nvPr/>
        </p:nvSpPr>
        <p:spPr>
          <a:xfrm>
            <a:off x="6047656" y="836712"/>
            <a:ext cx="2916832" cy="1785104"/>
          </a:xfrm>
          <a:prstGeom prst="rect">
            <a:avLst/>
          </a:prstGeom>
          <a:noFill/>
        </p:spPr>
        <p:txBody>
          <a:bodyPr wrap="square" rtlCol="0">
            <a:spAutoFit/>
          </a:bodyPr>
          <a:lstStyle/>
          <a:p>
            <a:pPr algn="just"/>
            <a:r>
              <a:rPr lang="en-AU" sz="1100" dirty="0" smtClean="0"/>
              <a:t>T</a:t>
            </a:r>
            <a:r>
              <a:rPr lang="en-AU" sz="1100" dirty="0" smtClean="0"/>
              <a:t>here </a:t>
            </a:r>
            <a:r>
              <a:rPr lang="en-AU" sz="1100" dirty="0" smtClean="0"/>
              <a:t>are two traditional languages spoken in the Torres </a:t>
            </a:r>
            <a:r>
              <a:rPr lang="en-AU" sz="1100" dirty="0" smtClean="0"/>
              <a:t>Strait:</a:t>
            </a:r>
          </a:p>
          <a:p>
            <a:pPr algn="just">
              <a:buFont typeface="Arial" pitchFamily="34" charset="0"/>
              <a:buChar char="•"/>
            </a:pPr>
            <a:r>
              <a:rPr lang="en-AU" sz="1100" b="1" u="sng" dirty="0" err="1" smtClean="0"/>
              <a:t>Kalaw</a:t>
            </a:r>
            <a:r>
              <a:rPr lang="en-AU" sz="1100" b="1" u="sng" dirty="0" smtClean="0"/>
              <a:t> </a:t>
            </a:r>
            <a:r>
              <a:rPr lang="en-AU" sz="1100" b="1" u="sng" dirty="0" smtClean="0"/>
              <a:t>Lagaw </a:t>
            </a:r>
            <a:r>
              <a:rPr lang="en-AU" sz="1100" b="1" u="sng" dirty="0" err="1" smtClean="0"/>
              <a:t>Ya</a:t>
            </a:r>
            <a:r>
              <a:rPr lang="en-AU" sz="1100" b="1" u="sng" dirty="0" smtClean="0"/>
              <a:t> </a:t>
            </a:r>
            <a:r>
              <a:rPr lang="en-AU" sz="1100" dirty="0" smtClean="0"/>
              <a:t>- This is similar to Aboriginal languages and is spoken on western, central and northern islands. Individual dialects are also found on each of the </a:t>
            </a:r>
            <a:r>
              <a:rPr lang="en-AU" sz="1100" dirty="0" smtClean="0"/>
              <a:t>islands.</a:t>
            </a:r>
          </a:p>
          <a:p>
            <a:pPr algn="just">
              <a:buFont typeface="Arial" pitchFamily="34" charset="0"/>
              <a:buChar char="•"/>
            </a:pPr>
            <a:r>
              <a:rPr lang="en-AU" sz="1100" b="1" u="sng" dirty="0" err="1" smtClean="0"/>
              <a:t>Meriam</a:t>
            </a:r>
            <a:r>
              <a:rPr lang="en-AU" sz="1100" b="1" u="sng" dirty="0" smtClean="0"/>
              <a:t> </a:t>
            </a:r>
            <a:r>
              <a:rPr lang="en-AU" sz="1100" b="1" u="sng" dirty="0" smtClean="0"/>
              <a:t>Mir </a:t>
            </a:r>
            <a:r>
              <a:rPr lang="en-AU" sz="1100" dirty="0" smtClean="0"/>
              <a:t>- This is the language of the eastern islands </a:t>
            </a:r>
            <a:r>
              <a:rPr lang="en-AU" sz="1100" dirty="0" smtClean="0"/>
              <a:t> </a:t>
            </a:r>
            <a:r>
              <a:rPr lang="en-AU" sz="1100" dirty="0" smtClean="0"/>
              <a:t>and is derived from Papuan languages. Individual dialects are also found on each of the islands</a:t>
            </a:r>
            <a:r>
              <a:rPr lang="en-AU" sz="1100" dirty="0" smtClean="0"/>
              <a:t>.</a:t>
            </a:r>
            <a:endParaRPr lang="en-AU" sz="1100" dirty="0" smtClean="0"/>
          </a:p>
        </p:txBody>
      </p:sp>
      <p:sp>
        <p:nvSpPr>
          <p:cNvPr id="10" name="TextBox 9"/>
          <p:cNvSpPr txBox="1"/>
          <p:nvPr/>
        </p:nvSpPr>
        <p:spPr>
          <a:xfrm>
            <a:off x="6804248" y="2708920"/>
            <a:ext cx="1943161" cy="253916"/>
          </a:xfrm>
          <a:prstGeom prst="rect">
            <a:avLst/>
          </a:prstGeom>
          <a:noFill/>
        </p:spPr>
        <p:txBody>
          <a:bodyPr wrap="none" rtlCol="0">
            <a:spAutoFit/>
          </a:bodyPr>
          <a:lstStyle/>
          <a:p>
            <a:r>
              <a:rPr lang="en-AU" sz="1050" dirty="0" smtClean="0"/>
              <a:t>(Charles Stuart university, 2011)</a:t>
            </a:r>
            <a:endParaRPr lang="en-AU" sz="1050" dirty="0"/>
          </a:p>
        </p:txBody>
      </p:sp>
      <p:sp>
        <p:nvSpPr>
          <p:cNvPr id="12" name="Nedadbuet pil 29"/>
          <p:cNvSpPr/>
          <p:nvPr/>
        </p:nvSpPr>
        <p:spPr>
          <a:xfrm rot="18790259">
            <a:off x="4340779" y="892500"/>
            <a:ext cx="1867396" cy="766983"/>
          </a:xfrm>
          <a:prstGeom prst="curvedDownArrow">
            <a:avLst>
              <a:gd name="adj1" fmla="val 4201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3" name="Nedadbuet pil 29"/>
          <p:cNvSpPr/>
          <p:nvPr/>
        </p:nvSpPr>
        <p:spPr>
          <a:xfrm rot="2636672">
            <a:off x="6736944" y="3753553"/>
            <a:ext cx="1867396" cy="766983"/>
          </a:xfrm>
          <a:prstGeom prst="curvedDownArrow">
            <a:avLst>
              <a:gd name="adj1" fmla="val 4201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4" name="Nedadbuet pil 29"/>
          <p:cNvSpPr/>
          <p:nvPr/>
        </p:nvSpPr>
        <p:spPr>
          <a:xfrm rot="10155712">
            <a:off x="3186943" y="5923765"/>
            <a:ext cx="1867396" cy="766983"/>
          </a:xfrm>
          <a:prstGeom prst="curvedDownArrow">
            <a:avLst>
              <a:gd name="adj1" fmla="val 4201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5" name="Nedadbuet pil 29"/>
          <p:cNvSpPr/>
          <p:nvPr/>
        </p:nvSpPr>
        <p:spPr>
          <a:xfrm rot="13481380">
            <a:off x="971389" y="3038677"/>
            <a:ext cx="1867396" cy="766983"/>
          </a:xfrm>
          <a:prstGeom prst="curvedDownArrow">
            <a:avLst>
              <a:gd name="adj1" fmla="val 4201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6" name="Oval 15"/>
          <p:cNvSpPr/>
          <p:nvPr/>
        </p:nvSpPr>
        <p:spPr>
          <a:xfrm>
            <a:off x="4211960" y="3212976"/>
            <a:ext cx="1296144" cy="1296144"/>
          </a:xfrm>
          <a:prstGeom prst="ellipse">
            <a:avLst/>
          </a:prstGeom>
          <a:solidFill>
            <a:srgbClr val="7FD13B">
              <a:alpha val="4313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b="1" dirty="0" smtClean="0">
                <a:solidFill>
                  <a:schemeClr val="bg1"/>
                </a:solidFill>
              </a:rPr>
              <a:t>Torres Strait Islander Culture</a:t>
            </a:r>
            <a:endParaRPr lang="en-AU" sz="1600" b="1" dirty="0">
              <a:solidFill>
                <a:schemeClr val="bg1"/>
              </a:solidFill>
            </a:endParaRPr>
          </a:p>
        </p:txBody>
      </p:sp>
      <p:sp>
        <p:nvSpPr>
          <p:cNvPr id="17" name="TextBox 16"/>
          <p:cNvSpPr txBox="1"/>
          <p:nvPr/>
        </p:nvSpPr>
        <p:spPr>
          <a:xfrm>
            <a:off x="251520" y="764704"/>
            <a:ext cx="2952328" cy="2123658"/>
          </a:xfrm>
          <a:prstGeom prst="rect">
            <a:avLst/>
          </a:prstGeom>
          <a:noFill/>
        </p:spPr>
        <p:txBody>
          <a:bodyPr wrap="square" rtlCol="0">
            <a:spAutoFit/>
          </a:bodyPr>
          <a:lstStyle/>
          <a:p>
            <a:pPr algn="just"/>
            <a:r>
              <a:rPr lang="en-AU" sz="1100" dirty="0" smtClean="0"/>
              <a:t>From the spiritual aspect music and dance are a fundamental part of their spirituality for it is how the Torres Strait connects to a notion or a place.  As </a:t>
            </a:r>
            <a:r>
              <a:rPr lang="en-AU" sz="1100" dirty="0" err="1" smtClean="0"/>
              <a:t>Resture</a:t>
            </a:r>
            <a:r>
              <a:rPr lang="en-AU" sz="1100" dirty="0" smtClean="0"/>
              <a:t> (2011) explains “In a ceremonial context old songs, evoking powerful Dreaming stories, are said to be created by the Dreaming beings themselves as they created the country in its present form.” With these songs dances are usually accompanied to provide visual meaning and also allow for a powerful experience to connect with the story.</a:t>
            </a:r>
          </a:p>
          <a:p>
            <a:endParaRPr lang="en-AU" sz="1100" dirty="0"/>
          </a:p>
        </p:txBody>
      </p:sp>
      <p:sp>
        <p:nvSpPr>
          <p:cNvPr id="20" name="TextBox 19"/>
          <p:cNvSpPr txBox="1"/>
          <p:nvPr/>
        </p:nvSpPr>
        <p:spPr>
          <a:xfrm>
            <a:off x="5940152" y="5085184"/>
            <a:ext cx="3059832" cy="2134111"/>
          </a:xfrm>
          <a:prstGeom prst="rect">
            <a:avLst/>
          </a:prstGeom>
          <a:noFill/>
        </p:spPr>
        <p:txBody>
          <a:bodyPr wrap="square" rtlCol="0">
            <a:spAutoFit/>
          </a:bodyPr>
          <a:lstStyle/>
          <a:p>
            <a:pPr algn="just"/>
            <a:r>
              <a:rPr lang="en-AU" sz="1100" dirty="0" smtClean="0"/>
              <a:t>The culture and community of the Torres Strait islander people as stated by Charles Stuart University (2011) are “overshadowed by Aboriginal Australians and their culture and history is often lumped in with Aboriginal culture and history.” Despite this the Torres strait Islanders do have similarities to mainland Aboriginals but they also have their own cultural aspects and stories dependant of their location and experiences.</a:t>
            </a:r>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e 33"/>
          <p:cNvGrpSpPr>
            <a:grpSpLocks/>
          </p:cNvGrpSpPr>
          <p:nvPr/>
        </p:nvGrpSpPr>
        <p:grpSpPr bwMode="auto">
          <a:xfrm>
            <a:off x="2843808" y="1052736"/>
            <a:ext cx="3456384" cy="2618118"/>
            <a:chOff x="2220686" y="2809504"/>
            <a:chExt cx="2177143" cy="1492764"/>
          </a:xfrm>
        </p:grpSpPr>
        <p:sp>
          <p:nvSpPr>
            <p:cNvPr id="3" name="Rektangel 21"/>
            <p:cNvSpPr/>
            <p:nvPr/>
          </p:nvSpPr>
          <p:spPr>
            <a:xfrm>
              <a:off x="2222236" y="2809504"/>
              <a:ext cx="2175593" cy="140990"/>
            </a:xfrm>
            <a:prstGeom prst="rect">
              <a:avLst/>
            </a:prstGeom>
            <a:gradFill flip="none" rotWithShape="1">
              <a:gsLst>
                <a:gs pos="2000">
                  <a:srgbClr val="00A2D8"/>
                </a:gs>
                <a:gs pos="68000">
                  <a:srgbClr val="002060"/>
                </a:gs>
              </a:gsLst>
              <a:lin ang="5400000" scaled="1"/>
              <a:tileRect/>
            </a:gradFill>
            <a:ln w="3175">
              <a:noFill/>
              <a:round/>
              <a:headEnd/>
              <a:tailEnd/>
            </a:ln>
            <a:effectLst/>
            <a:scene3d>
              <a:camera prst="orthographicFront"/>
              <a:lightRig rig="threePt" dir="t"/>
            </a:scene3d>
            <a:sp3d prstMaterial="matte">
              <a:extrusionClr>
                <a:srgbClr val="FF9966"/>
              </a:extrusionClr>
            </a:sp3d>
          </p:spPr>
          <p:txBody>
            <a:bodyPr/>
            <a:lstStyle/>
            <a:p>
              <a:pPr fontAlgn="auto">
                <a:spcBef>
                  <a:spcPts val="0"/>
                </a:spcBef>
                <a:spcAft>
                  <a:spcPts val="0"/>
                </a:spcAft>
                <a:defRPr/>
              </a:pPr>
              <a:endParaRPr lang="da-DK">
                <a:latin typeface="+mn-lt"/>
                <a:ea typeface="+mn-ea"/>
              </a:endParaRPr>
            </a:p>
          </p:txBody>
        </p:sp>
        <p:sp>
          <p:nvSpPr>
            <p:cNvPr id="4" name="Rektangel 22"/>
            <p:cNvSpPr>
              <a:spLocks noChangeArrowheads="1"/>
            </p:cNvSpPr>
            <p:nvPr/>
          </p:nvSpPr>
          <p:spPr bwMode="auto">
            <a:xfrm>
              <a:off x="2220686" y="2928233"/>
              <a:ext cx="2177143" cy="1374035"/>
            </a:xfrm>
            <a:prstGeom prst="rect">
              <a:avLst/>
            </a:prstGeom>
            <a:gradFill rotWithShape="1">
              <a:gsLst>
                <a:gs pos="0">
                  <a:srgbClr val="E6E6E6"/>
                </a:gs>
                <a:gs pos="100000">
                  <a:srgbClr val="F3F3F3"/>
                </a:gs>
              </a:gsLst>
              <a:lin ang="16200000"/>
            </a:gradFill>
            <a:ln w="9525">
              <a:solidFill>
                <a:srgbClr val="D9D9D9"/>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da-DK">
                <a:solidFill>
                  <a:srgbClr val="FFFFFF"/>
                </a:solidFill>
                <a:latin typeface="Calibri" charset="0"/>
                <a:ea typeface="+mn-ea"/>
              </a:endParaRPr>
            </a:p>
          </p:txBody>
        </p:sp>
      </p:grpSp>
      <p:grpSp>
        <p:nvGrpSpPr>
          <p:cNvPr id="5" name="Gruppe 33"/>
          <p:cNvGrpSpPr>
            <a:grpSpLocks/>
          </p:cNvGrpSpPr>
          <p:nvPr/>
        </p:nvGrpSpPr>
        <p:grpSpPr bwMode="auto">
          <a:xfrm>
            <a:off x="323528" y="4005064"/>
            <a:ext cx="3312368" cy="2592288"/>
            <a:chOff x="2220686" y="2809504"/>
            <a:chExt cx="2177143" cy="1492764"/>
          </a:xfrm>
        </p:grpSpPr>
        <p:sp>
          <p:nvSpPr>
            <p:cNvPr id="6" name="Rektangel 31"/>
            <p:cNvSpPr/>
            <p:nvPr/>
          </p:nvSpPr>
          <p:spPr>
            <a:xfrm>
              <a:off x="2222235" y="2809504"/>
              <a:ext cx="2175594" cy="140990"/>
            </a:xfrm>
            <a:prstGeom prst="rect">
              <a:avLst/>
            </a:prstGeom>
            <a:gradFill flip="none" rotWithShape="1">
              <a:gsLst>
                <a:gs pos="2000">
                  <a:srgbClr val="00A2D8"/>
                </a:gs>
                <a:gs pos="68000">
                  <a:srgbClr val="002060"/>
                </a:gs>
              </a:gsLst>
              <a:lin ang="5400000" scaled="1"/>
              <a:tileRect/>
            </a:gradFill>
            <a:ln w="3175">
              <a:noFill/>
              <a:round/>
              <a:headEnd/>
              <a:tailEnd/>
            </a:ln>
            <a:effectLst/>
            <a:scene3d>
              <a:camera prst="orthographicFront"/>
              <a:lightRig rig="threePt" dir="t"/>
            </a:scene3d>
            <a:sp3d prstMaterial="matte">
              <a:extrusionClr>
                <a:srgbClr val="FF9966"/>
              </a:extrusionClr>
            </a:sp3d>
          </p:spPr>
          <p:txBody>
            <a:bodyPr/>
            <a:lstStyle/>
            <a:p>
              <a:pPr fontAlgn="auto">
                <a:spcBef>
                  <a:spcPts val="0"/>
                </a:spcBef>
                <a:spcAft>
                  <a:spcPts val="0"/>
                </a:spcAft>
                <a:defRPr/>
              </a:pPr>
              <a:endParaRPr lang="da-DK">
                <a:latin typeface="+mn-lt"/>
                <a:ea typeface="+mn-ea"/>
              </a:endParaRPr>
            </a:p>
          </p:txBody>
        </p:sp>
        <p:sp>
          <p:nvSpPr>
            <p:cNvPr id="7" name="Rektangel 32"/>
            <p:cNvSpPr>
              <a:spLocks noChangeArrowheads="1"/>
            </p:cNvSpPr>
            <p:nvPr/>
          </p:nvSpPr>
          <p:spPr bwMode="auto">
            <a:xfrm>
              <a:off x="2220686" y="2928233"/>
              <a:ext cx="2177143" cy="1374035"/>
            </a:xfrm>
            <a:prstGeom prst="rect">
              <a:avLst/>
            </a:prstGeom>
            <a:gradFill rotWithShape="1">
              <a:gsLst>
                <a:gs pos="0">
                  <a:srgbClr val="E6E6E6"/>
                </a:gs>
                <a:gs pos="100000">
                  <a:srgbClr val="F3F3F3"/>
                </a:gs>
              </a:gsLst>
              <a:lin ang="16200000"/>
            </a:gradFill>
            <a:ln w="9525">
              <a:solidFill>
                <a:srgbClr val="D9D9D9"/>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da-DK">
                <a:solidFill>
                  <a:srgbClr val="FFFFFF"/>
                </a:solidFill>
                <a:latin typeface="Calibri" charset="0"/>
                <a:ea typeface="+mn-ea"/>
              </a:endParaRPr>
            </a:p>
          </p:txBody>
        </p:sp>
      </p:grpSp>
      <p:grpSp>
        <p:nvGrpSpPr>
          <p:cNvPr id="8" name="Gruppe 33"/>
          <p:cNvGrpSpPr>
            <a:grpSpLocks/>
          </p:cNvGrpSpPr>
          <p:nvPr/>
        </p:nvGrpSpPr>
        <p:grpSpPr bwMode="auto">
          <a:xfrm>
            <a:off x="5724128" y="4005064"/>
            <a:ext cx="3168352" cy="2592288"/>
            <a:chOff x="2220686" y="2809504"/>
            <a:chExt cx="2177143" cy="1492764"/>
          </a:xfrm>
        </p:grpSpPr>
        <p:sp>
          <p:nvSpPr>
            <p:cNvPr id="9" name="Rektangel 25"/>
            <p:cNvSpPr/>
            <p:nvPr/>
          </p:nvSpPr>
          <p:spPr>
            <a:xfrm>
              <a:off x="2222236" y="2809504"/>
              <a:ext cx="2175593" cy="141107"/>
            </a:xfrm>
            <a:prstGeom prst="rect">
              <a:avLst/>
            </a:prstGeom>
            <a:gradFill flip="none" rotWithShape="1">
              <a:gsLst>
                <a:gs pos="2000">
                  <a:srgbClr val="00A2D8"/>
                </a:gs>
                <a:gs pos="68000">
                  <a:srgbClr val="002060"/>
                </a:gs>
              </a:gsLst>
              <a:lin ang="5400000" scaled="1"/>
              <a:tileRect/>
            </a:gradFill>
            <a:ln w="3175">
              <a:noFill/>
              <a:round/>
              <a:headEnd/>
              <a:tailEnd/>
            </a:ln>
            <a:effectLst/>
            <a:scene3d>
              <a:camera prst="orthographicFront"/>
              <a:lightRig rig="threePt" dir="t"/>
            </a:scene3d>
            <a:sp3d prstMaterial="matte">
              <a:extrusionClr>
                <a:srgbClr val="FF9966"/>
              </a:extrusionClr>
            </a:sp3d>
          </p:spPr>
          <p:txBody>
            <a:bodyPr/>
            <a:lstStyle/>
            <a:p>
              <a:pPr fontAlgn="auto">
                <a:spcBef>
                  <a:spcPts val="0"/>
                </a:spcBef>
                <a:spcAft>
                  <a:spcPts val="0"/>
                </a:spcAft>
                <a:defRPr/>
              </a:pPr>
              <a:endParaRPr lang="da-DK">
                <a:latin typeface="+mn-lt"/>
                <a:ea typeface="+mn-ea"/>
              </a:endParaRPr>
            </a:p>
          </p:txBody>
        </p:sp>
        <p:sp>
          <p:nvSpPr>
            <p:cNvPr id="10" name="Rektangel 26"/>
            <p:cNvSpPr>
              <a:spLocks noChangeArrowheads="1"/>
            </p:cNvSpPr>
            <p:nvPr/>
          </p:nvSpPr>
          <p:spPr bwMode="auto">
            <a:xfrm>
              <a:off x="2220686" y="2928331"/>
              <a:ext cx="2177143" cy="1373937"/>
            </a:xfrm>
            <a:prstGeom prst="rect">
              <a:avLst/>
            </a:prstGeom>
            <a:gradFill rotWithShape="1">
              <a:gsLst>
                <a:gs pos="0">
                  <a:srgbClr val="E6E6E6"/>
                </a:gs>
                <a:gs pos="100000">
                  <a:srgbClr val="F3F3F3"/>
                </a:gs>
              </a:gsLst>
              <a:lin ang="16200000"/>
            </a:gradFill>
            <a:ln w="9525">
              <a:solidFill>
                <a:srgbClr val="D9D9D9"/>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da-DK">
                <a:solidFill>
                  <a:srgbClr val="FFFFFF"/>
                </a:solidFill>
                <a:latin typeface="Calibri" charset="0"/>
                <a:ea typeface="+mn-ea"/>
              </a:endParaRPr>
            </a:p>
          </p:txBody>
        </p:sp>
      </p:grpSp>
      <p:sp>
        <p:nvSpPr>
          <p:cNvPr id="11" name="Title 1"/>
          <p:cNvSpPr txBox="1">
            <a:spLocks/>
          </p:cNvSpPr>
          <p:nvPr/>
        </p:nvSpPr>
        <p:spPr>
          <a:xfrm>
            <a:off x="323528" y="0"/>
            <a:ext cx="8568952" cy="9144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sng" strike="noStrike" kern="1200" cap="all" spc="-150" normalizeH="0" baseline="0" noProof="0" dirty="0" smtClean="0">
                <a:ln/>
                <a:gradFill flip="none">
                  <a:gsLst>
                    <a:gs pos="0">
                      <a:schemeClr val="accent1">
                        <a:tint val="75000"/>
                        <a:shade val="75000"/>
                        <a:satMod val="170000"/>
                      </a:schemeClr>
                    </a:gs>
                    <a:gs pos="47000">
                      <a:schemeClr val="accent1">
                        <a:tint val="90000"/>
                        <a:shade val="65000"/>
                        <a:satMod val="172000"/>
                      </a:schemeClr>
                    </a:gs>
                    <a:gs pos="48000">
                      <a:schemeClr val="accent1">
                        <a:tint val="100000"/>
                        <a:shade val="65000"/>
                        <a:satMod val="130000"/>
                      </a:schemeClr>
                    </a:gs>
                    <a:gs pos="92000">
                      <a:schemeClr val="accent1">
                        <a:tint val="100000"/>
                        <a:shade val="50000"/>
                        <a:satMod val="120000"/>
                      </a:schemeClr>
                    </a:gs>
                    <a:gs pos="100000">
                      <a:schemeClr val="accent1">
                        <a:tint val="100000"/>
                        <a:shade val="55000"/>
                        <a:satMod val="120000"/>
                      </a:schemeClr>
                    </a:gs>
                  </a:gsLst>
                  <a:lin ang="5400000"/>
                </a:gradFill>
                <a:effectLst>
                  <a:reflection blurRad="12700" stA="50000" endPos="50000" dir="5400000" sy="-100000" rotWithShape="0"/>
                </a:effectLst>
                <a:uLnTx/>
                <a:uFillTx/>
                <a:latin typeface="+mj-lt"/>
                <a:ea typeface="+mj-ea"/>
                <a:cs typeface="+mj-cs"/>
              </a:rPr>
              <a:t>Teaching Torres strait islanders</a:t>
            </a:r>
          </a:p>
        </p:txBody>
      </p:sp>
      <p:sp>
        <p:nvSpPr>
          <p:cNvPr id="12" name="Nedadbuet pil 30"/>
          <p:cNvSpPr/>
          <p:nvPr/>
        </p:nvSpPr>
        <p:spPr>
          <a:xfrm rot="18055613">
            <a:off x="1338571" y="2346980"/>
            <a:ext cx="1490599" cy="860757"/>
          </a:xfrm>
          <a:prstGeom prst="curvedDownArrow">
            <a:avLst>
              <a:gd name="adj1" fmla="val 3129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3" name="Nedadbuet pil 30"/>
          <p:cNvSpPr/>
          <p:nvPr/>
        </p:nvSpPr>
        <p:spPr>
          <a:xfrm rot="3620781">
            <a:off x="6363236" y="2426817"/>
            <a:ext cx="1504515" cy="854075"/>
          </a:xfrm>
          <a:prstGeom prst="curvedDownArrow">
            <a:avLst>
              <a:gd name="adj1" fmla="val 31291"/>
              <a:gd name="adj2" fmla="val 8287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5" name="Nedadbuet pil 29"/>
          <p:cNvSpPr/>
          <p:nvPr/>
        </p:nvSpPr>
        <p:spPr>
          <a:xfrm rot="10800000">
            <a:off x="3707904" y="5013176"/>
            <a:ext cx="1867396" cy="766983"/>
          </a:xfrm>
          <a:prstGeom prst="curvedDownArrow">
            <a:avLst>
              <a:gd name="adj1" fmla="val 4201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6" name="Rektangel 23"/>
          <p:cNvSpPr>
            <a:spLocks noChangeArrowheads="1"/>
          </p:cNvSpPr>
          <p:nvPr/>
        </p:nvSpPr>
        <p:spPr bwMode="auto">
          <a:xfrm>
            <a:off x="2915816" y="1268760"/>
            <a:ext cx="3384376" cy="2123658"/>
          </a:xfrm>
          <a:prstGeom prst="rect">
            <a:avLst/>
          </a:prstGeom>
          <a:noFill/>
          <a:ln w="9525">
            <a:noFill/>
            <a:miter lim="800000"/>
            <a:headEnd/>
            <a:tailEnd/>
          </a:ln>
        </p:spPr>
        <p:txBody>
          <a:bodyPr wrap="square">
            <a:spAutoFit/>
          </a:bodyPr>
          <a:lstStyle/>
          <a:p>
            <a:r>
              <a:rPr lang="en-AU" sz="1200" b="1" dirty="0" smtClean="0">
                <a:solidFill>
                  <a:schemeClr val="bg1"/>
                </a:solidFill>
                <a:latin typeface="Andalus" pitchFamily="18" charset="-78"/>
                <a:cs typeface="Andalus" pitchFamily="18" charset="-78"/>
              </a:rPr>
              <a:t>Quality Educators of Aboriginal and Torres Strait Islander students have: </a:t>
            </a:r>
            <a:endParaRPr lang="en-AU" sz="1200" b="1" dirty="0" smtClean="0">
              <a:solidFill>
                <a:schemeClr val="bg1"/>
              </a:solidFill>
              <a:latin typeface="Andalus" pitchFamily="18" charset="-78"/>
              <a:cs typeface="Andalus" pitchFamily="18" charset="-78"/>
            </a:endParaRPr>
          </a:p>
          <a:p>
            <a:r>
              <a:rPr lang="en-AU" sz="1200" dirty="0" smtClean="0">
                <a:solidFill>
                  <a:schemeClr val="bg1"/>
                </a:solidFill>
                <a:latin typeface="Andalus" pitchFamily="18" charset="-78"/>
                <a:cs typeface="Andalus" pitchFamily="18" charset="-78"/>
              </a:rPr>
              <a:t/>
            </a:r>
            <a:br>
              <a:rPr lang="en-AU" sz="1200" dirty="0" smtClean="0">
                <a:solidFill>
                  <a:schemeClr val="bg1"/>
                </a:solidFill>
                <a:latin typeface="Andalus" pitchFamily="18" charset="-78"/>
                <a:cs typeface="Andalus" pitchFamily="18" charset="-78"/>
              </a:rPr>
            </a:br>
            <a:r>
              <a:rPr lang="en-AU" sz="1200" dirty="0" smtClean="0">
                <a:solidFill>
                  <a:schemeClr val="bg1"/>
                </a:solidFill>
                <a:latin typeface="Andalus" pitchFamily="18" charset="-78"/>
                <a:cs typeface="Andalus" pitchFamily="18" charset="-78"/>
              </a:rPr>
              <a:t>• Cultural and cross-cultural understandings, </a:t>
            </a:r>
            <a:br>
              <a:rPr lang="en-AU" sz="1200" dirty="0" smtClean="0">
                <a:solidFill>
                  <a:schemeClr val="bg1"/>
                </a:solidFill>
                <a:latin typeface="Andalus" pitchFamily="18" charset="-78"/>
                <a:cs typeface="Andalus" pitchFamily="18" charset="-78"/>
              </a:rPr>
            </a:br>
            <a:r>
              <a:rPr lang="en-AU" sz="1200" dirty="0" smtClean="0">
                <a:solidFill>
                  <a:schemeClr val="bg1"/>
                </a:solidFill>
                <a:latin typeface="Andalus" pitchFamily="18" charset="-78"/>
                <a:cs typeface="Andalus" pitchFamily="18" charset="-78"/>
              </a:rPr>
              <a:t>• High level communication skills </a:t>
            </a:r>
            <a:br>
              <a:rPr lang="en-AU" sz="1200" dirty="0" smtClean="0">
                <a:solidFill>
                  <a:schemeClr val="bg1"/>
                </a:solidFill>
                <a:latin typeface="Andalus" pitchFamily="18" charset="-78"/>
                <a:cs typeface="Andalus" pitchFamily="18" charset="-78"/>
              </a:rPr>
            </a:br>
            <a:r>
              <a:rPr lang="en-AU" sz="1200" dirty="0" smtClean="0">
                <a:solidFill>
                  <a:schemeClr val="bg1"/>
                </a:solidFill>
                <a:latin typeface="Andalus" pitchFamily="18" charset="-78"/>
                <a:cs typeface="Andalus" pitchFamily="18" charset="-78"/>
              </a:rPr>
              <a:t>• The ability to work in and within a community </a:t>
            </a:r>
            <a:br>
              <a:rPr lang="en-AU" sz="1200" dirty="0" smtClean="0">
                <a:solidFill>
                  <a:schemeClr val="bg1"/>
                </a:solidFill>
                <a:latin typeface="Andalus" pitchFamily="18" charset="-78"/>
                <a:cs typeface="Andalus" pitchFamily="18" charset="-78"/>
              </a:rPr>
            </a:br>
            <a:r>
              <a:rPr lang="en-AU" sz="1200" dirty="0" smtClean="0">
                <a:solidFill>
                  <a:schemeClr val="bg1"/>
                </a:solidFill>
                <a:latin typeface="Andalus" pitchFamily="18" charset="-78"/>
                <a:cs typeface="Andalus" pitchFamily="18" charset="-78"/>
              </a:rPr>
              <a:t>• The ability to work as a member of a team and a broader collegial network</a:t>
            </a:r>
          </a:p>
          <a:p>
            <a:pPr>
              <a:buFont typeface="Arial" pitchFamily="34" charset="0"/>
              <a:buChar char="•"/>
            </a:pPr>
            <a:r>
              <a:rPr lang="en-AU" sz="1200" dirty="0" smtClean="0">
                <a:solidFill>
                  <a:schemeClr val="bg1"/>
                </a:solidFill>
                <a:latin typeface="Andalus" pitchFamily="18" charset="-78"/>
                <a:cs typeface="Andalus" pitchFamily="18" charset="-78"/>
              </a:rPr>
              <a:t>A high level of professionalism and integrity </a:t>
            </a:r>
          </a:p>
          <a:p>
            <a:pPr>
              <a:buFont typeface="Arial" pitchFamily="34" charset="0"/>
              <a:buChar char="•"/>
            </a:pPr>
            <a:r>
              <a:rPr lang="en-AU" sz="1200" dirty="0" smtClean="0">
                <a:solidFill>
                  <a:schemeClr val="bg1"/>
                </a:solidFill>
                <a:latin typeface="Andalus" pitchFamily="18" charset="-78"/>
                <a:cs typeface="Andalus" pitchFamily="18" charset="-78"/>
              </a:rPr>
              <a:t>A high level of self and professional awareness </a:t>
            </a:r>
          </a:p>
          <a:p>
            <a:pPr defTabSz="801688">
              <a:spcBef>
                <a:spcPct val="20000"/>
              </a:spcBef>
              <a:buFont typeface="Arial" charset="0"/>
              <a:buChar char="•"/>
            </a:pPr>
            <a:endParaRPr lang="en-US" sz="1000" noProof="1">
              <a:solidFill>
                <a:srgbClr val="151616"/>
              </a:solidFill>
              <a:latin typeface="Calibri" pitchFamily="-108" charset="0"/>
              <a:cs typeface="Arial" charset="0"/>
            </a:endParaRPr>
          </a:p>
        </p:txBody>
      </p:sp>
      <p:sp>
        <p:nvSpPr>
          <p:cNvPr id="17" name="TextBox 16"/>
          <p:cNvSpPr txBox="1"/>
          <p:nvPr/>
        </p:nvSpPr>
        <p:spPr>
          <a:xfrm>
            <a:off x="3851920" y="3645024"/>
            <a:ext cx="1656184" cy="646331"/>
          </a:xfrm>
          <a:prstGeom prst="rect">
            <a:avLst/>
          </a:prstGeom>
          <a:noFill/>
        </p:spPr>
        <p:txBody>
          <a:bodyPr wrap="square" rtlCol="0">
            <a:spAutoFit/>
          </a:bodyPr>
          <a:lstStyle/>
          <a:p>
            <a:r>
              <a:rPr lang="en-AU" sz="1200" dirty="0" smtClean="0"/>
              <a:t> (Moyle, </a:t>
            </a:r>
            <a:r>
              <a:rPr lang="en-AU" sz="1200" dirty="0" smtClean="0"/>
              <a:t>2004)</a:t>
            </a:r>
            <a:r>
              <a:rPr lang="en-AU" dirty="0" smtClean="0">
                <a:solidFill>
                  <a:schemeClr val="bg1"/>
                </a:solidFill>
              </a:rPr>
              <a:t>)</a:t>
            </a:r>
            <a:endParaRPr lang="en-US" noProof="1" smtClean="0">
              <a:solidFill>
                <a:schemeClr val="bg1"/>
              </a:solidFill>
              <a:latin typeface="Calibri" pitchFamily="-108" charset="0"/>
              <a:cs typeface="Arial" charset="0"/>
            </a:endParaRPr>
          </a:p>
          <a:p>
            <a:endParaRPr lang="en-AU" dirty="0"/>
          </a:p>
        </p:txBody>
      </p:sp>
      <p:sp>
        <p:nvSpPr>
          <p:cNvPr id="18" name="Rektangel 27"/>
          <p:cNvSpPr>
            <a:spLocks noChangeArrowheads="1"/>
          </p:cNvSpPr>
          <p:nvPr/>
        </p:nvSpPr>
        <p:spPr bwMode="auto">
          <a:xfrm>
            <a:off x="5724128" y="4293096"/>
            <a:ext cx="3168352" cy="2228302"/>
          </a:xfrm>
          <a:prstGeom prst="rect">
            <a:avLst/>
          </a:prstGeom>
          <a:noFill/>
          <a:ln w="9525">
            <a:noFill/>
            <a:miter lim="800000"/>
            <a:headEnd/>
            <a:tailEnd/>
          </a:ln>
        </p:spPr>
        <p:txBody>
          <a:bodyPr wrap="square">
            <a:spAutoFit/>
          </a:bodyPr>
          <a:lstStyle/>
          <a:p>
            <a:r>
              <a:rPr lang="en-AU" sz="1200" b="1" dirty="0" smtClean="0">
                <a:solidFill>
                  <a:schemeClr val="bg1"/>
                </a:solidFill>
                <a:latin typeface="Andalus" pitchFamily="18" charset="-78"/>
                <a:cs typeface="Andalus" pitchFamily="18" charset="-78"/>
              </a:rPr>
              <a:t>Elements </a:t>
            </a:r>
            <a:r>
              <a:rPr lang="en-AU" sz="1200" b="1" dirty="0" smtClean="0">
                <a:solidFill>
                  <a:schemeClr val="bg1"/>
                </a:solidFill>
                <a:latin typeface="Andalus" pitchFamily="18" charset="-78"/>
                <a:cs typeface="Andalus" pitchFamily="18" charset="-78"/>
              </a:rPr>
              <a:t>of </a:t>
            </a:r>
            <a:r>
              <a:rPr lang="en-AU" sz="1200" b="1" dirty="0" smtClean="0">
                <a:solidFill>
                  <a:schemeClr val="bg1"/>
                </a:solidFill>
                <a:latin typeface="Andalus" pitchFamily="18" charset="-78"/>
                <a:cs typeface="Andalus" pitchFamily="18" charset="-78"/>
              </a:rPr>
              <a:t>Successful </a:t>
            </a:r>
            <a:r>
              <a:rPr lang="en-AU" sz="1200" b="1" dirty="0" smtClean="0">
                <a:solidFill>
                  <a:schemeClr val="bg1"/>
                </a:solidFill>
                <a:latin typeface="Andalus" pitchFamily="18" charset="-78"/>
                <a:cs typeface="Andalus" pitchFamily="18" charset="-78"/>
              </a:rPr>
              <a:t> </a:t>
            </a:r>
            <a:r>
              <a:rPr lang="en-AU" sz="1200" b="1" dirty="0" smtClean="0">
                <a:solidFill>
                  <a:schemeClr val="bg1"/>
                </a:solidFill>
                <a:latin typeface="Andalus" pitchFamily="18" charset="-78"/>
                <a:cs typeface="Andalus" pitchFamily="18" charset="-78"/>
              </a:rPr>
              <a:t>Strategies </a:t>
            </a:r>
            <a:endParaRPr lang="en-AU" sz="1200" dirty="0" smtClean="0">
              <a:solidFill>
                <a:schemeClr val="bg1"/>
              </a:solidFill>
              <a:latin typeface="Andalus" pitchFamily="18" charset="-78"/>
              <a:cs typeface="Andalus" pitchFamily="18" charset="-78"/>
            </a:endParaRPr>
          </a:p>
          <a:p>
            <a:endParaRPr lang="en-AU" sz="1200" i="1" dirty="0" smtClean="0">
              <a:solidFill>
                <a:schemeClr val="bg1"/>
              </a:solidFill>
              <a:latin typeface="Andalus" pitchFamily="18" charset="-78"/>
              <a:cs typeface="Andalus" pitchFamily="18" charset="-78"/>
            </a:endParaRPr>
          </a:p>
          <a:p>
            <a:pPr>
              <a:buFont typeface="Arial" pitchFamily="34" charset="0"/>
              <a:buChar char="•"/>
            </a:pPr>
            <a:r>
              <a:rPr lang="en-AU" sz="1200" dirty="0" smtClean="0">
                <a:solidFill>
                  <a:schemeClr val="bg1"/>
                </a:solidFill>
                <a:latin typeface="Andalus" pitchFamily="18" charset="-78"/>
                <a:cs typeface="Andalus" pitchFamily="18" charset="-78"/>
              </a:rPr>
              <a:t> Intensive use of effective practices. </a:t>
            </a:r>
          </a:p>
          <a:p>
            <a:pPr>
              <a:buFont typeface="Arial" pitchFamily="34" charset="0"/>
              <a:buChar char="•"/>
            </a:pPr>
            <a:r>
              <a:rPr lang="en-AU" sz="1200" dirty="0" smtClean="0">
                <a:solidFill>
                  <a:schemeClr val="bg1"/>
                </a:solidFill>
                <a:latin typeface="Andalus" pitchFamily="18" charset="-78"/>
                <a:cs typeface="Andalus" pitchFamily="18" charset="-78"/>
              </a:rPr>
              <a:t> Strong personal/professional commitment to improved outcomes; </a:t>
            </a:r>
          </a:p>
          <a:p>
            <a:pPr>
              <a:buFont typeface="Arial" pitchFamily="34" charset="0"/>
              <a:buChar char="•"/>
            </a:pPr>
            <a:r>
              <a:rPr lang="en-AU" sz="1200" dirty="0" smtClean="0">
                <a:solidFill>
                  <a:schemeClr val="bg1"/>
                </a:solidFill>
                <a:latin typeface="Andalus" pitchFamily="18" charset="-78"/>
                <a:cs typeface="Andalus" pitchFamily="18" charset="-78"/>
              </a:rPr>
              <a:t> Holistic approaches; </a:t>
            </a:r>
          </a:p>
          <a:p>
            <a:pPr>
              <a:buFont typeface="Arial" pitchFamily="34" charset="0"/>
              <a:buChar char="•"/>
            </a:pPr>
            <a:r>
              <a:rPr lang="en-AU" sz="1200" dirty="0" smtClean="0">
                <a:solidFill>
                  <a:schemeClr val="bg1"/>
                </a:solidFill>
                <a:latin typeface="Andalus" pitchFamily="18" charset="-78"/>
                <a:cs typeface="Andalus" pitchFamily="18" charset="-78"/>
              </a:rPr>
              <a:t> Genuine partnerships with Aboriginal and Torres Strait Islander people; and </a:t>
            </a:r>
          </a:p>
          <a:p>
            <a:pPr>
              <a:buFont typeface="Arial" pitchFamily="34" charset="0"/>
              <a:buChar char="•"/>
            </a:pPr>
            <a:r>
              <a:rPr lang="en-AU" sz="1200" dirty="0" smtClean="0">
                <a:solidFill>
                  <a:schemeClr val="bg1"/>
                </a:solidFill>
                <a:latin typeface="Andalus" pitchFamily="18" charset="-78"/>
                <a:cs typeface="Andalus" pitchFamily="18" charset="-78"/>
              </a:rPr>
              <a:t> Cultural acknowledgement, recognition and support. </a:t>
            </a:r>
            <a:r>
              <a:rPr lang="en-US" sz="1400" noProof="1" smtClean="0">
                <a:solidFill>
                  <a:srgbClr val="151616"/>
                </a:solidFill>
                <a:latin typeface="Calibri" pitchFamily="-108" charset="0"/>
                <a:cs typeface="Arial" charset="0"/>
              </a:rPr>
              <a:t>. </a:t>
            </a:r>
            <a:endParaRPr lang="en-US" sz="1400" noProof="1">
              <a:solidFill>
                <a:srgbClr val="151616"/>
              </a:solidFill>
              <a:latin typeface="Calibri" pitchFamily="-108" charset="0"/>
              <a:cs typeface="Arial" charset="0"/>
            </a:endParaRPr>
          </a:p>
          <a:p>
            <a:pPr defTabSz="801688">
              <a:spcBef>
                <a:spcPct val="20000"/>
              </a:spcBef>
              <a:buFont typeface="Arial" charset="0"/>
              <a:buChar char="•"/>
            </a:pPr>
            <a:endParaRPr lang="en-US" sz="1400" noProof="1">
              <a:solidFill>
                <a:srgbClr val="151616"/>
              </a:solidFill>
              <a:latin typeface="Calibri" pitchFamily="-108" charset="0"/>
              <a:cs typeface="Arial" charset="0"/>
            </a:endParaRPr>
          </a:p>
        </p:txBody>
      </p:sp>
      <p:sp>
        <p:nvSpPr>
          <p:cNvPr id="20" name="TextBox 19"/>
          <p:cNvSpPr txBox="1"/>
          <p:nvPr/>
        </p:nvSpPr>
        <p:spPr>
          <a:xfrm>
            <a:off x="6660232" y="6581001"/>
            <a:ext cx="1656184" cy="553998"/>
          </a:xfrm>
          <a:prstGeom prst="rect">
            <a:avLst/>
          </a:prstGeom>
          <a:noFill/>
        </p:spPr>
        <p:txBody>
          <a:bodyPr wrap="square" rtlCol="0">
            <a:spAutoFit/>
          </a:bodyPr>
          <a:lstStyle/>
          <a:p>
            <a:r>
              <a:rPr lang="en-AU" sz="1200" dirty="0" smtClean="0"/>
              <a:t> </a:t>
            </a:r>
            <a:r>
              <a:rPr lang="en-AU" sz="1200" dirty="0" smtClean="0"/>
              <a:t>(What Works)</a:t>
            </a:r>
            <a:endParaRPr lang="en-US" noProof="1" smtClean="0">
              <a:solidFill>
                <a:schemeClr val="bg1"/>
              </a:solidFill>
              <a:latin typeface="Calibri" pitchFamily="-108" charset="0"/>
              <a:cs typeface="Arial" charset="0"/>
            </a:endParaRPr>
          </a:p>
          <a:p>
            <a:endParaRPr lang="en-AU" dirty="0"/>
          </a:p>
        </p:txBody>
      </p:sp>
      <p:sp>
        <p:nvSpPr>
          <p:cNvPr id="21" name="Rektangel 33"/>
          <p:cNvSpPr>
            <a:spLocks noChangeArrowheads="1"/>
          </p:cNvSpPr>
          <p:nvPr/>
        </p:nvSpPr>
        <p:spPr bwMode="auto">
          <a:xfrm>
            <a:off x="323528" y="4221089"/>
            <a:ext cx="3312368" cy="3010055"/>
          </a:xfrm>
          <a:prstGeom prst="rect">
            <a:avLst/>
          </a:prstGeom>
          <a:noFill/>
          <a:ln w="9525">
            <a:noFill/>
            <a:miter lim="800000"/>
            <a:headEnd/>
            <a:tailEnd/>
          </a:ln>
        </p:spPr>
        <p:txBody>
          <a:bodyPr wrap="square">
            <a:spAutoFit/>
          </a:bodyPr>
          <a:lstStyle/>
          <a:p>
            <a:r>
              <a:rPr lang="en-AU" sz="1200" b="1" dirty="0" smtClean="0">
                <a:solidFill>
                  <a:schemeClr val="bg1"/>
                </a:solidFill>
                <a:latin typeface="Andalus" pitchFamily="18" charset="-78"/>
                <a:cs typeface="Andalus" pitchFamily="18" charset="-78"/>
              </a:rPr>
              <a:t>General Strategies in </a:t>
            </a:r>
            <a:r>
              <a:rPr lang="en-AU" sz="1200" b="1" dirty="0" smtClean="0">
                <a:solidFill>
                  <a:schemeClr val="bg1"/>
                </a:solidFill>
                <a:latin typeface="Andalus" pitchFamily="18" charset="-78"/>
                <a:cs typeface="Andalus" pitchFamily="18" charset="-78"/>
              </a:rPr>
              <a:t>teaching TS Students</a:t>
            </a:r>
          </a:p>
          <a:p>
            <a:endParaRPr lang="en-AU" sz="1200" b="1" dirty="0" smtClean="0">
              <a:solidFill>
                <a:schemeClr val="bg1"/>
              </a:solidFill>
              <a:latin typeface="Andalus" pitchFamily="18" charset="-78"/>
              <a:cs typeface="Andalus" pitchFamily="18" charset="-78"/>
            </a:endParaRPr>
          </a:p>
          <a:p>
            <a:pPr>
              <a:buFont typeface="Arial" pitchFamily="34" charset="0"/>
              <a:buChar char="•"/>
            </a:pPr>
            <a:r>
              <a:rPr lang="en-AU" sz="1200" dirty="0" smtClean="0">
                <a:solidFill>
                  <a:schemeClr val="bg1"/>
                </a:solidFill>
                <a:latin typeface="Andalus" pitchFamily="18" charset="-78"/>
                <a:cs typeface="Andalus" pitchFamily="18" charset="-78"/>
              </a:rPr>
              <a:t> Encourage cultural identity and pride. </a:t>
            </a:r>
          </a:p>
          <a:p>
            <a:pPr>
              <a:buFont typeface="Arial" pitchFamily="34" charset="0"/>
              <a:buChar char="•"/>
            </a:pPr>
            <a:r>
              <a:rPr lang="en-AU" sz="1200" dirty="0" smtClean="0">
                <a:solidFill>
                  <a:schemeClr val="bg1"/>
                </a:solidFill>
                <a:latin typeface="Andalus" pitchFamily="18" charset="-78"/>
                <a:cs typeface="Andalus" pitchFamily="18" charset="-78"/>
              </a:rPr>
              <a:t> Integration of Aboriginal and Torres Strait Islander perspectives into curriculum programs. </a:t>
            </a:r>
          </a:p>
          <a:p>
            <a:pPr>
              <a:buFont typeface="Arial" pitchFamily="34" charset="0"/>
              <a:buChar char="•"/>
            </a:pPr>
            <a:r>
              <a:rPr lang="en-AU" sz="1200" dirty="0" smtClean="0">
                <a:solidFill>
                  <a:schemeClr val="bg1"/>
                </a:solidFill>
                <a:latin typeface="Andalus" pitchFamily="18" charset="-78"/>
                <a:cs typeface="Andalus" pitchFamily="18" charset="-78"/>
              </a:rPr>
              <a:t> Implementation of Aboriginal and Torres Strait Islander Studies. </a:t>
            </a:r>
          </a:p>
          <a:p>
            <a:pPr>
              <a:buFont typeface="Arial" pitchFamily="34" charset="0"/>
              <a:buChar char="•"/>
            </a:pPr>
            <a:r>
              <a:rPr lang="en-AU" sz="1200" dirty="0" smtClean="0">
                <a:solidFill>
                  <a:schemeClr val="bg1"/>
                </a:solidFill>
                <a:latin typeface="Andalus" pitchFamily="18" charset="-78"/>
                <a:cs typeface="Andalus" pitchFamily="18" charset="-78"/>
              </a:rPr>
              <a:t> Implementation of localised cultural/language programs. </a:t>
            </a:r>
          </a:p>
          <a:p>
            <a:pPr>
              <a:buFont typeface="Arial" pitchFamily="34" charset="0"/>
              <a:buChar char="•"/>
            </a:pPr>
            <a:r>
              <a:rPr lang="en-AU" sz="1200" dirty="0" smtClean="0">
                <a:solidFill>
                  <a:schemeClr val="bg1"/>
                </a:solidFill>
                <a:latin typeface="Andalus" pitchFamily="18" charset="-78"/>
                <a:cs typeface="Andalus" pitchFamily="18" charset="-78"/>
              </a:rPr>
              <a:t> Development of school-community based VET programs. </a:t>
            </a:r>
          </a:p>
          <a:p>
            <a:pPr>
              <a:buFont typeface="Arial" pitchFamily="34" charset="0"/>
              <a:buChar char="•"/>
            </a:pPr>
            <a:r>
              <a:rPr lang="en-AU" sz="1200" dirty="0" smtClean="0">
                <a:solidFill>
                  <a:schemeClr val="bg1"/>
                </a:solidFill>
                <a:latin typeface="Andalus" pitchFamily="18" charset="-78"/>
                <a:cs typeface="Andalus" pitchFamily="18" charset="-78"/>
              </a:rPr>
              <a:t> Incorporate use of ESL/ESD teaching methodologies and practices.</a:t>
            </a:r>
          </a:p>
          <a:p>
            <a:pPr defTabSz="801688">
              <a:spcBef>
                <a:spcPct val="20000"/>
              </a:spcBef>
            </a:pPr>
            <a:r>
              <a:rPr lang="en-US" sz="1400" noProof="1" smtClean="0">
                <a:solidFill>
                  <a:srgbClr val="151616"/>
                </a:solidFill>
                <a:latin typeface="Calibri" pitchFamily="-108" charset="0"/>
                <a:cs typeface="Arial" charset="0"/>
              </a:rPr>
              <a:t>. </a:t>
            </a:r>
            <a:endParaRPr lang="en-US" sz="1400" noProof="1">
              <a:solidFill>
                <a:srgbClr val="151616"/>
              </a:solidFill>
              <a:latin typeface="Calibri" pitchFamily="-108" charset="0"/>
              <a:cs typeface="Arial" charset="0"/>
            </a:endParaRPr>
          </a:p>
          <a:p>
            <a:pPr defTabSz="801688">
              <a:spcBef>
                <a:spcPct val="20000"/>
              </a:spcBef>
              <a:buFont typeface="Arial" charset="0"/>
              <a:buChar char="•"/>
            </a:pPr>
            <a:endParaRPr lang="en-US" sz="1400" noProof="1">
              <a:solidFill>
                <a:srgbClr val="151616"/>
              </a:solidFill>
              <a:latin typeface="Calibri" pitchFamily="-108" charset="0"/>
              <a:cs typeface="Arial" charset="0"/>
            </a:endParaRPr>
          </a:p>
        </p:txBody>
      </p:sp>
      <p:sp>
        <p:nvSpPr>
          <p:cNvPr id="22" name="TextBox 21"/>
          <p:cNvSpPr txBox="1"/>
          <p:nvPr/>
        </p:nvSpPr>
        <p:spPr>
          <a:xfrm>
            <a:off x="1259632" y="6581001"/>
            <a:ext cx="1656184" cy="553998"/>
          </a:xfrm>
          <a:prstGeom prst="rect">
            <a:avLst/>
          </a:prstGeom>
          <a:noFill/>
        </p:spPr>
        <p:txBody>
          <a:bodyPr wrap="square" rtlCol="0">
            <a:spAutoFit/>
          </a:bodyPr>
          <a:lstStyle/>
          <a:p>
            <a:r>
              <a:rPr lang="en-AU" sz="1200" dirty="0" smtClean="0"/>
              <a:t> </a:t>
            </a:r>
            <a:r>
              <a:rPr lang="en-AU" sz="1200" dirty="0" smtClean="0"/>
              <a:t>(What Works)</a:t>
            </a:r>
            <a:endParaRPr lang="en-US" noProof="1" smtClean="0">
              <a:solidFill>
                <a:schemeClr val="bg1"/>
              </a:solidFill>
              <a:latin typeface="Calibri" pitchFamily="-108" charset="0"/>
              <a:cs typeface="Arial" charset="0"/>
            </a:endParaRPr>
          </a:p>
          <a:p>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1" y="620688"/>
            <a:ext cx="8784977" cy="4616648"/>
          </a:xfrm>
          <a:prstGeom prst="rect">
            <a:avLst/>
          </a:prstGeom>
          <a:noFill/>
        </p:spPr>
        <p:txBody>
          <a:bodyPr wrap="square" rtlCol="0">
            <a:spAutoFit/>
          </a:bodyPr>
          <a:lstStyle/>
          <a:p>
            <a:r>
              <a:rPr lang="en-AU" sz="1200" dirty="0" err="1" smtClean="0"/>
              <a:t>Martin_N</a:t>
            </a:r>
            <a:r>
              <a:rPr lang="en-AU" sz="1200" dirty="0" smtClean="0"/>
              <a:t> (2008). {Image]. Retrieved from http</a:t>
            </a:r>
            <a:r>
              <a:rPr lang="en-AU" sz="1200" dirty="0" smtClean="0"/>
              <a:t>://</a:t>
            </a:r>
            <a:r>
              <a:rPr lang="en-AU" sz="1200" dirty="0" smtClean="0"/>
              <a:t>www1.aiatsis.gov.au/exhibitions/conference/speakers.htm.</a:t>
            </a:r>
          </a:p>
          <a:p>
            <a:endParaRPr lang="en-AU" sz="1200" dirty="0" smtClean="0"/>
          </a:p>
          <a:p>
            <a:r>
              <a:rPr lang="en-AU" sz="1200" dirty="0" smtClean="0"/>
              <a:t>Department of Education , employment and Workplace relations (2011). Dr Roy Whittaker. Retrieved from http</a:t>
            </a:r>
            <a:r>
              <a:rPr lang="en-AU" sz="1200" dirty="0" smtClean="0"/>
              <a:t>://</a:t>
            </a:r>
            <a:r>
              <a:rPr lang="en-AU" sz="1200" dirty="0" smtClean="0"/>
              <a:t>www.deewr.gov.au/Indigenous/Schooling/Programs/Documents/IEAP/DrRoyWhittaker.pdf.</a:t>
            </a:r>
          </a:p>
          <a:p>
            <a:endParaRPr lang="en-AU" sz="1200" dirty="0" smtClean="0"/>
          </a:p>
          <a:p>
            <a:r>
              <a:rPr lang="en-AU" sz="1200" dirty="0" smtClean="0"/>
              <a:t>2.Jpeg (2010). [Image]. Retrieved from http</a:t>
            </a:r>
            <a:r>
              <a:rPr lang="en-AU" sz="1200" dirty="0" smtClean="0"/>
              <a:t>://</a:t>
            </a:r>
            <a:r>
              <a:rPr lang="en-AU" sz="1200" dirty="0" smtClean="0"/>
              <a:t>www.abc.net.au/rn/awaye/galleries/2010/2846318/2.htm.</a:t>
            </a:r>
          </a:p>
          <a:p>
            <a:endParaRPr lang="en-AU" sz="1200" dirty="0" smtClean="0"/>
          </a:p>
          <a:p>
            <a:r>
              <a:rPr lang="en-AU" sz="1200" dirty="0" smtClean="0"/>
              <a:t>Charles Stuart University (2011). </a:t>
            </a:r>
            <a:r>
              <a:rPr lang="en-AU" sz="1200" i="1" dirty="0" smtClean="0"/>
              <a:t>Social Justice and Human Rights Issues:</a:t>
            </a:r>
            <a:br>
              <a:rPr lang="en-AU" sz="1200" i="1" dirty="0" smtClean="0"/>
            </a:br>
            <a:r>
              <a:rPr lang="en-AU" sz="1200" i="1" dirty="0" smtClean="0"/>
              <a:t>A Global </a:t>
            </a:r>
            <a:r>
              <a:rPr lang="en-AU" sz="1200" i="1" dirty="0" smtClean="0"/>
              <a:t>Perspective</a:t>
            </a:r>
            <a:r>
              <a:rPr lang="en-AU" sz="1200" dirty="0" smtClean="0"/>
              <a:t>. Retrieved from http</a:t>
            </a:r>
            <a:r>
              <a:rPr lang="en-AU" sz="1200" dirty="0" smtClean="0"/>
              <a:t>://</a:t>
            </a:r>
            <a:r>
              <a:rPr lang="en-AU" sz="1200" dirty="0" smtClean="0"/>
              <a:t>hsc.csu.edu.au/ab_studies/rights/global/social_justice_global/sjwelcome.responsenew2.html.</a:t>
            </a:r>
          </a:p>
          <a:p>
            <a:endParaRPr lang="en-AU" sz="1200" dirty="0" smtClean="0"/>
          </a:p>
          <a:p>
            <a:r>
              <a:rPr lang="en-AU" sz="1200" dirty="0" smtClean="0"/>
              <a:t>Ogilvie, F. (1994). Education to Empower: The role of the primary teacher in Aboriginal education. </a:t>
            </a:r>
            <a:r>
              <a:rPr lang="en-AU" sz="1200" i="1" dirty="0" smtClean="0"/>
              <a:t>Issues in Educational Research 4, </a:t>
            </a:r>
            <a:r>
              <a:rPr lang="en-AU" sz="1200" dirty="0" smtClean="0"/>
              <a:t>(1), 27-30.</a:t>
            </a:r>
          </a:p>
          <a:p>
            <a:endParaRPr lang="en-AU" sz="1200" dirty="0" smtClean="0"/>
          </a:p>
          <a:p>
            <a:r>
              <a:rPr lang="en-AU" sz="1200" dirty="0" err="1" smtClean="0"/>
              <a:t>Dhinawun</a:t>
            </a:r>
            <a:r>
              <a:rPr lang="en-AU" sz="1200" dirty="0" smtClean="0"/>
              <a:t> Consultancy </a:t>
            </a:r>
            <a:r>
              <a:rPr lang="en-AU" sz="1200" dirty="0" smtClean="0"/>
              <a:t> (2011). What works: 101 </a:t>
            </a:r>
            <a:r>
              <a:rPr lang="en-AU" sz="1200" dirty="0" smtClean="0"/>
              <a:t>Effective Teaching Strategies for Aboriginal and Torres Strait Islander Students </a:t>
            </a:r>
            <a:r>
              <a:rPr lang="en-AU" sz="1200" dirty="0" smtClean="0"/>
              <a:t>. Retrieved from</a:t>
            </a:r>
            <a:r>
              <a:rPr lang="en-AU" sz="1200" dirty="0" smtClean="0"/>
              <a:t> </a:t>
            </a:r>
            <a:r>
              <a:rPr lang="en-AU" sz="1200" dirty="0" smtClean="0"/>
              <a:t>http</a:t>
            </a:r>
            <a:r>
              <a:rPr lang="en-AU" sz="1200" dirty="0" smtClean="0"/>
              <a:t>://</a:t>
            </a:r>
            <a:r>
              <a:rPr lang="en-AU" sz="1200" dirty="0" smtClean="0"/>
              <a:t>www.ascqld.org.au/LinkClick.aspx?fileticket=9eTRh%2FNRbbs%3D&amp;tabid=187.</a:t>
            </a:r>
            <a:endParaRPr lang="en-AU" sz="1200" dirty="0" smtClean="0"/>
          </a:p>
          <a:p>
            <a:endParaRPr lang="en-AU" sz="1200" dirty="0" smtClean="0"/>
          </a:p>
          <a:p>
            <a:r>
              <a:rPr lang="en-AU" sz="1200" dirty="0" smtClean="0"/>
              <a:t>Moyle, D. (2004). Quality Educators Produce Quality Outcomes – </a:t>
            </a:r>
            <a:br>
              <a:rPr lang="en-AU" sz="1200" dirty="0" smtClean="0"/>
            </a:br>
            <a:r>
              <a:rPr lang="en-AU" sz="1200" dirty="0" smtClean="0"/>
              <a:t>Some thoughts on what this means in the context of teaching Aboriginal and Torres Strait Islander students. Southbank, Victoria: Australian education Union. </a:t>
            </a:r>
            <a:r>
              <a:rPr lang="en-AU" sz="1200" dirty="0" smtClean="0"/>
              <a:t>retrieved </a:t>
            </a:r>
            <a:r>
              <a:rPr lang="en-AU" sz="1200" dirty="0" smtClean="0"/>
              <a:t>from http://www.aeufederal.org.au/Atsi/2004SemOut.pdf</a:t>
            </a:r>
          </a:p>
          <a:p>
            <a:endParaRPr lang="en-AU" sz="1200" dirty="0" smtClean="0"/>
          </a:p>
          <a:p>
            <a:r>
              <a:rPr lang="en-AU" sz="1200" dirty="0" err="1" smtClean="0"/>
              <a:t>Shnukal</a:t>
            </a:r>
            <a:r>
              <a:rPr lang="en-AU" sz="1200" dirty="0" smtClean="0"/>
              <a:t> , A. (2001). </a:t>
            </a:r>
            <a:r>
              <a:rPr lang="en-AU" sz="1200" b="1" dirty="0" smtClean="0"/>
              <a:t>Torres Strait </a:t>
            </a:r>
            <a:r>
              <a:rPr lang="en-AU" sz="1200" b="1" dirty="0" err="1" smtClean="0"/>
              <a:t>Islanders</a:t>
            </a:r>
            <a:r>
              <a:rPr lang="en-AU" sz="1200" dirty="0" err="1" smtClean="0"/>
              <a:t>From</a:t>
            </a:r>
            <a:r>
              <a:rPr lang="en-AU" sz="1200" dirty="0" smtClean="0"/>
              <a:t>: </a:t>
            </a:r>
            <a:r>
              <a:rPr lang="en-AU" sz="1200" dirty="0" err="1" smtClean="0"/>
              <a:t>Brandle</a:t>
            </a:r>
            <a:r>
              <a:rPr lang="en-AU" sz="1200" dirty="0" smtClean="0"/>
              <a:t>, Maximilian (ed.) </a:t>
            </a:r>
            <a:r>
              <a:rPr lang="en-AU" sz="1200" dirty="0" err="1" smtClean="0"/>
              <a:t>Multilcutlural</a:t>
            </a:r>
            <a:r>
              <a:rPr lang="en-AU" sz="1200" dirty="0" smtClean="0"/>
              <a:t> Queensland 2001: 100 years, 100</a:t>
            </a:r>
          </a:p>
          <a:p>
            <a:r>
              <a:rPr lang="en-AU" sz="1200" dirty="0" smtClean="0"/>
              <a:t>communities, A century of contributions, Brisbane, The State of Queensland</a:t>
            </a:r>
          </a:p>
          <a:p>
            <a:r>
              <a:rPr lang="en-AU" sz="1200" dirty="0" smtClean="0"/>
              <a:t>(Department of Premier and Cabinet</a:t>
            </a:r>
            <a:r>
              <a:rPr lang="en-AU" sz="1200" dirty="0" smtClean="0"/>
              <a:t>). Retrieved </a:t>
            </a:r>
            <a:r>
              <a:rPr lang="en-AU" sz="1200" dirty="0" smtClean="0"/>
              <a:t>from http://</a:t>
            </a:r>
            <a:r>
              <a:rPr lang="en-AU" sz="1200" dirty="0" smtClean="0"/>
              <a:t>www.multiculturalaustralia.edu.au/doc/shnukal_torres_strait.pdf.</a:t>
            </a:r>
            <a:endParaRPr lang="en-AU" sz="1200" dirty="0" smtClean="0"/>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88640"/>
            <a:ext cx="9304542" cy="6032421"/>
          </a:xfrm>
          <a:prstGeom prst="rect">
            <a:avLst/>
          </a:prstGeom>
          <a:noFill/>
        </p:spPr>
        <p:txBody>
          <a:bodyPr wrap="square" rtlCol="0">
            <a:spAutoFit/>
          </a:bodyPr>
          <a:lstStyle/>
          <a:p>
            <a:r>
              <a:rPr lang="en-AU" sz="1000" dirty="0" smtClean="0"/>
              <a:t>Slide 3</a:t>
            </a:r>
          </a:p>
          <a:p>
            <a:r>
              <a:rPr lang="en-AU" sz="1000" dirty="0" smtClean="0"/>
              <a:t>Due </a:t>
            </a:r>
            <a:r>
              <a:rPr lang="en-AU" sz="1000" dirty="0" smtClean="0"/>
              <a:t>to the painful history of the Torres Straight Islanders few saw any relevance or even had access to education or further education. In modern day many Torres Straight Islanders have taken the opportunity to undertake education that their parents and grandparents did not have access to. As </a:t>
            </a:r>
            <a:r>
              <a:rPr lang="en-AU" sz="1000" dirty="0" err="1" smtClean="0"/>
              <a:t>Shnukal</a:t>
            </a:r>
            <a:r>
              <a:rPr lang="en-AU" sz="1000" dirty="0" smtClean="0"/>
              <a:t> (2001, p. 29) mentions “there are increasingly numbers of Torres straight Islanders that are undertaking undergraduate and even post graduate degrees to gain valuable skills that are contributing to the management of their local communities.” Thus Torres strait Islanders are gaining an education that utilises their culture and in turn their achievements help develop their society and preserve their culture.</a:t>
            </a:r>
            <a:br>
              <a:rPr lang="en-AU" sz="1000" dirty="0" smtClean="0"/>
            </a:br>
            <a:r>
              <a:rPr lang="en-AU" sz="1000" dirty="0" smtClean="0"/>
              <a:t/>
            </a:r>
            <a:br>
              <a:rPr lang="en-AU" sz="1000" dirty="0" smtClean="0"/>
            </a:br>
            <a:r>
              <a:rPr lang="en-AU" sz="1000" dirty="0" smtClean="0"/>
              <a:t>There have been some massive achievements from Torres Straight Islanders who have taken the opportunity to gain an education. Some famous Islanders include:</a:t>
            </a:r>
          </a:p>
          <a:p>
            <a:endParaRPr lang="en-AU" sz="1000" dirty="0" smtClean="0"/>
          </a:p>
          <a:p>
            <a:pPr>
              <a:buFont typeface="Arial" pitchFamily="34" charset="0"/>
              <a:buChar char="•"/>
            </a:pPr>
            <a:r>
              <a:rPr lang="en-AU" sz="1000" dirty="0" smtClean="0"/>
              <a:t>Mary </a:t>
            </a:r>
            <a:r>
              <a:rPr lang="en-AU" sz="1000" dirty="0" err="1" smtClean="0"/>
              <a:t>Garnier</a:t>
            </a:r>
            <a:r>
              <a:rPr lang="en-AU" sz="1000" dirty="0" smtClean="0"/>
              <a:t> was the first Torres strait Islander to gain a university degree in 1965.</a:t>
            </a:r>
          </a:p>
          <a:p>
            <a:pPr>
              <a:buFont typeface="Arial" pitchFamily="34" charset="0"/>
              <a:buChar char="•"/>
            </a:pPr>
            <a:r>
              <a:rPr lang="en-AU" sz="1000" dirty="0" err="1" smtClean="0"/>
              <a:t>Nartin</a:t>
            </a:r>
            <a:r>
              <a:rPr lang="en-AU" sz="1000" dirty="0" smtClean="0"/>
              <a:t> Nakata was the first Torres Strait islander to gain a PhD in education in 1997.</a:t>
            </a:r>
          </a:p>
          <a:p>
            <a:pPr>
              <a:buFont typeface="Arial" pitchFamily="34" charset="0"/>
              <a:buChar char="•"/>
            </a:pPr>
            <a:r>
              <a:rPr lang="en-AU" sz="1000" dirty="0" smtClean="0"/>
              <a:t>Roy Whittaker was the first Torres Strait Islander to become a doctor.</a:t>
            </a:r>
          </a:p>
          <a:p>
            <a:pPr>
              <a:buFont typeface="Arial" pitchFamily="34" charset="0"/>
              <a:buChar char="•"/>
            </a:pPr>
            <a:r>
              <a:rPr lang="en-AU" sz="1000" dirty="0" smtClean="0"/>
              <a:t>Catherine Anne Pirie became the first Torres strait islander to become a magistrate in 2000.</a:t>
            </a:r>
          </a:p>
          <a:p>
            <a:pPr>
              <a:buFont typeface="Arial" pitchFamily="34" charset="0"/>
              <a:buChar char="•"/>
            </a:pPr>
            <a:r>
              <a:rPr lang="en-AU" sz="1000" dirty="0" err="1" smtClean="0">
                <a:latin typeface="Andalus" pitchFamily="18" charset="-78"/>
                <a:cs typeface="Andalus" pitchFamily="18" charset="-78"/>
              </a:rPr>
              <a:t>Dulcie</a:t>
            </a:r>
            <a:r>
              <a:rPr lang="en-AU" sz="1000" dirty="0" smtClean="0">
                <a:latin typeface="Andalus" pitchFamily="18" charset="-78"/>
                <a:cs typeface="Andalus" pitchFamily="18" charset="-78"/>
              </a:rPr>
              <a:t>, Sophie and Heather Pitt, the first Torres Strait Islanders to attend the Parramatta Primary School in Cairns, formed a singing group, the Harmony Sisters.</a:t>
            </a:r>
            <a:endParaRPr lang="en-AU" sz="1000" dirty="0" smtClean="0"/>
          </a:p>
          <a:p>
            <a:r>
              <a:rPr lang="en-AU" sz="1000" dirty="0" smtClean="0"/>
              <a:t>(</a:t>
            </a:r>
            <a:r>
              <a:rPr lang="en-AU" sz="1000" dirty="0" err="1" smtClean="0"/>
              <a:t>Shnukal</a:t>
            </a:r>
            <a:r>
              <a:rPr lang="en-AU" sz="1000" dirty="0" smtClean="0"/>
              <a:t> , 2001, p.29</a:t>
            </a:r>
            <a:r>
              <a:rPr lang="en-AU" sz="1000" dirty="0" smtClean="0"/>
              <a:t>)</a:t>
            </a:r>
          </a:p>
          <a:p>
            <a:endParaRPr lang="en-AU" sz="1000" dirty="0" smtClean="0"/>
          </a:p>
          <a:p>
            <a:r>
              <a:rPr lang="en-AU" sz="1000" dirty="0" smtClean="0"/>
              <a:t>Slide 4</a:t>
            </a:r>
            <a:endParaRPr lang="en-AU" sz="1000" dirty="0" smtClean="0"/>
          </a:p>
          <a:p>
            <a:r>
              <a:rPr lang="en-AU" sz="1000" dirty="0" smtClean="0"/>
              <a:t>The culture and community of the Torres Strait islander people as stated by Charles Stuart University (2011) are “overshadowed by Aboriginal Australians and their culture and history is often lumped in with Aboriginal culture and history.” Despite this the Torres strait Islanders do have similarities to mainland Aboriginals but they also have their own cultural aspects and stories dependant of their location and experiences.</a:t>
            </a:r>
          </a:p>
          <a:p>
            <a:r>
              <a:rPr lang="en-AU" sz="1000" dirty="0" smtClean="0"/>
              <a:t> </a:t>
            </a:r>
          </a:p>
          <a:p>
            <a:r>
              <a:rPr lang="en-AU" sz="1000" dirty="0" smtClean="0"/>
              <a:t>The people of the Torres Strait have a plethora of cultural aspect that make up their community. The Torres Strait islander people have two traditional languages spoken in the Torres Strait, these include:</a:t>
            </a:r>
          </a:p>
          <a:p>
            <a:pPr lvl="0"/>
            <a:r>
              <a:rPr lang="en-AU" sz="1000" dirty="0" err="1" smtClean="0"/>
              <a:t>Kalaw</a:t>
            </a:r>
            <a:r>
              <a:rPr lang="en-AU" sz="1000" dirty="0" smtClean="0"/>
              <a:t> Lagaw </a:t>
            </a:r>
            <a:r>
              <a:rPr lang="en-AU" sz="1000" dirty="0" err="1" smtClean="0"/>
              <a:t>Ya</a:t>
            </a:r>
            <a:r>
              <a:rPr lang="en-AU" sz="1000" dirty="0" smtClean="0"/>
              <a:t> - This is similar to Aboriginal languages and is spoken on western, central and northern islands. Individual dialects are also found on each of the islands.</a:t>
            </a:r>
          </a:p>
          <a:p>
            <a:pPr lvl="0"/>
            <a:r>
              <a:rPr lang="en-AU" sz="1000" dirty="0" err="1" smtClean="0"/>
              <a:t>Meriam</a:t>
            </a:r>
            <a:r>
              <a:rPr lang="en-AU" sz="1000" dirty="0" smtClean="0"/>
              <a:t> Mir - This is the language of the eastern islands (including </a:t>
            </a:r>
            <a:r>
              <a:rPr lang="en-AU" sz="1000" dirty="0" err="1" smtClean="0"/>
              <a:t>Mer</a:t>
            </a:r>
            <a:r>
              <a:rPr lang="en-AU" sz="1000" dirty="0" smtClean="0"/>
              <a:t>) and is derived from Papuan languages. Individual dialects are also found on each of the islands. (Charles Stuart University, 2011)</a:t>
            </a:r>
          </a:p>
          <a:p>
            <a:r>
              <a:rPr lang="en-AU" sz="1000" dirty="0" smtClean="0"/>
              <a:t>They use these languages as a fundamental part of their culture to share stories and songs that contain their spiritual beliefs or their common cultural law.</a:t>
            </a:r>
          </a:p>
          <a:p>
            <a:endParaRPr lang="en-AU" sz="1000" dirty="0" smtClean="0"/>
          </a:p>
          <a:p>
            <a:r>
              <a:rPr lang="en-AU" sz="1000" dirty="0" smtClean="0"/>
              <a:t>Torres Strait islanders have spirituality, beliefs and traditions that are based on nature and how the world functions in a natural world.  The dreaming is a part of their belief system that involve ceremonies, using scared sites, using song and dance, body painting to relay stories of creation, morals, culture and law. (</a:t>
            </a:r>
            <a:r>
              <a:rPr lang="en-AU" sz="1000" dirty="0" err="1" smtClean="0"/>
              <a:t>Resture</a:t>
            </a:r>
            <a:r>
              <a:rPr lang="en-AU" sz="1000" dirty="0" smtClean="0"/>
              <a:t>, 2011). These stories have been passed down for thousands of years from their ancestors and are known to originate from the spirits and is their spiritual truth.</a:t>
            </a:r>
          </a:p>
          <a:p>
            <a:r>
              <a:rPr lang="en-AU" sz="1000" dirty="0" smtClean="0"/>
              <a:t> </a:t>
            </a:r>
          </a:p>
          <a:p>
            <a:r>
              <a:rPr lang="en-AU" sz="1000" dirty="0" smtClean="0"/>
              <a:t>From the spiritual aspect music and dance are a fundamental part of their spirituality for it is how the Torres Strait connects to a notion or a place.  As </a:t>
            </a:r>
            <a:r>
              <a:rPr lang="en-AU" sz="1000" dirty="0" err="1" smtClean="0"/>
              <a:t>Resture</a:t>
            </a:r>
            <a:r>
              <a:rPr lang="en-AU" sz="1000" dirty="0" smtClean="0"/>
              <a:t> (2011) explains “In a ceremonial context old songs, evoking powerful Dreaming stories, are said to be created by the Dreaming beings themselves as they created the country in its present form.” With these songs dances are usually accompanied to provide visual meaning and also allow for a powerful experience to connect with the story.</a:t>
            </a:r>
          </a:p>
          <a:p>
            <a:endParaRPr lang="en-AU" dirty="0" smtClean="0"/>
          </a:p>
          <a:p>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88640"/>
            <a:ext cx="9304542" cy="6001643"/>
          </a:xfrm>
          <a:prstGeom prst="rect">
            <a:avLst/>
          </a:prstGeom>
          <a:noFill/>
        </p:spPr>
        <p:txBody>
          <a:bodyPr wrap="square" rtlCol="0">
            <a:spAutoFit/>
          </a:bodyPr>
          <a:lstStyle/>
          <a:p>
            <a:r>
              <a:rPr lang="en-AU" sz="1000" dirty="0" smtClean="0"/>
              <a:t>Slide 5</a:t>
            </a:r>
          </a:p>
          <a:p>
            <a:r>
              <a:rPr lang="en-AU" sz="1000" dirty="0" smtClean="0"/>
              <a:t>In educating Torres Strait Islander children one must consider many cultural aspects in their approach. As an educator one needs to analyse their factors contributing to quality education, as Moyle (2004) states “quality Educators of Aboriginal and Torres Strait Islander students have”: </a:t>
            </a:r>
            <a:br>
              <a:rPr lang="en-AU" sz="1000" dirty="0" smtClean="0"/>
            </a:br>
            <a:r>
              <a:rPr lang="en-AU" sz="1000" dirty="0" smtClean="0"/>
              <a:t>• </a:t>
            </a:r>
            <a:r>
              <a:rPr lang="en-AU" sz="1000" i="1" dirty="0" smtClean="0"/>
              <a:t>Cultural and cross-cultural understandings</a:t>
            </a:r>
            <a:r>
              <a:rPr lang="en-AU" sz="1000" dirty="0" smtClean="0"/>
              <a:t>, </a:t>
            </a:r>
            <a:br>
              <a:rPr lang="en-AU" sz="1000" dirty="0" smtClean="0"/>
            </a:br>
            <a:r>
              <a:rPr lang="en-AU" sz="1000" dirty="0" smtClean="0"/>
              <a:t>• </a:t>
            </a:r>
            <a:r>
              <a:rPr lang="en-AU" sz="1000" i="1" dirty="0" smtClean="0"/>
              <a:t>High level communication skills</a:t>
            </a:r>
            <a:r>
              <a:rPr lang="en-AU" sz="1000" dirty="0" smtClean="0"/>
              <a:t> </a:t>
            </a:r>
            <a:br>
              <a:rPr lang="en-AU" sz="1000" dirty="0" smtClean="0"/>
            </a:br>
            <a:r>
              <a:rPr lang="en-AU" sz="1000" dirty="0" smtClean="0"/>
              <a:t>• </a:t>
            </a:r>
            <a:r>
              <a:rPr lang="en-AU" sz="1000" i="1" dirty="0" smtClean="0"/>
              <a:t>The ability to work in and within a community</a:t>
            </a:r>
            <a:r>
              <a:rPr lang="en-AU" sz="1000" dirty="0" smtClean="0"/>
              <a:t> </a:t>
            </a:r>
            <a:br>
              <a:rPr lang="en-AU" sz="1000" dirty="0" smtClean="0"/>
            </a:br>
            <a:r>
              <a:rPr lang="en-AU" sz="1000" dirty="0" smtClean="0"/>
              <a:t>• </a:t>
            </a:r>
            <a:r>
              <a:rPr lang="en-AU" sz="1000" i="1" dirty="0" smtClean="0"/>
              <a:t>The ability to work as a member of a team and a broader collegial network</a:t>
            </a:r>
            <a:endParaRPr lang="en-AU" sz="1000" dirty="0" smtClean="0"/>
          </a:p>
          <a:p>
            <a:pPr>
              <a:buFont typeface="Arial" pitchFamily="34" charset="0"/>
              <a:buChar char="•"/>
            </a:pPr>
            <a:r>
              <a:rPr lang="en-AU" sz="1000" i="1" dirty="0" smtClean="0"/>
              <a:t>A high level of professionalism and integrity</a:t>
            </a:r>
            <a:r>
              <a:rPr lang="en-AU" sz="1000" dirty="0" smtClean="0"/>
              <a:t> </a:t>
            </a:r>
          </a:p>
          <a:p>
            <a:pPr>
              <a:buFont typeface="Arial" pitchFamily="34" charset="0"/>
              <a:buChar char="•"/>
            </a:pPr>
            <a:r>
              <a:rPr lang="en-AU" sz="1000" i="1" dirty="0" smtClean="0"/>
              <a:t>A high level of self and professional awareness</a:t>
            </a:r>
            <a:r>
              <a:rPr lang="en-AU" sz="1000" dirty="0" smtClean="0"/>
              <a:t> </a:t>
            </a:r>
          </a:p>
          <a:p>
            <a:pPr>
              <a:buFont typeface="Arial" pitchFamily="34" charset="0"/>
              <a:buNone/>
            </a:pPr>
            <a:endParaRPr lang="en-AU" sz="1000" dirty="0" smtClean="0"/>
          </a:p>
          <a:p>
            <a:r>
              <a:rPr lang="en-AU" sz="1000" dirty="0" smtClean="0"/>
              <a:t>In addition to quality teaching successful strategies are a imperative in teaching students who identify as Torres Strait Islander. What Works (2011) identifies several elements that contribute to a successful strategy that can be used with these students. Elements of successful strategies  include: </a:t>
            </a:r>
          </a:p>
          <a:p>
            <a:pPr>
              <a:buFont typeface="Arial" pitchFamily="34" charset="0"/>
              <a:buChar char="•"/>
            </a:pPr>
            <a:r>
              <a:rPr lang="en-AU" sz="1000" dirty="0" smtClean="0"/>
              <a:t> Intensive use of effective practices. </a:t>
            </a:r>
          </a:p>
          <a:p>
            <a:pPr>
              <a:buFont typeface="Arial" pitchFamily="34" charset="0"/>
              <a:buChar char="•"/>
            </a:pPr>
            <a:r>
              <a:rPr lang="en-AU" sz="1000" dirty="0" smtClean="0"/>
              <a:t> Strong personal/professional commitment to improved outcomes; </a:t>
            </a:r>
          </a:p>
          <a:p>
            <a:pPr>
              <a:buFont typeface="Arial" pitchFamily="34" charset="0"/>
              <a:buChar char="•"/>
            </a:pPr>
            <a:r>
              <a:rPr lang="en-AU" sz="1000" dirty="0" smtClean="0"/>
              <a:t> Holistic approaches; </a:t>
            </a:r>
          </a:p>
          <a:p>
            <a:pPr>
              <a:buFont typeface="Arial" pitchFamily="34" charset="0"/>
              <a:buChar char="•"/>
            </a:pPr>
            <a:r>
              <a:rPr lang="en-AU" sz="1000" dirty="0" smtClean="0"/>
              <a:t> Genuine partnerships with Aboriginal and Torres Strait Islander people; and </a:t>
            </a:r>
          </a:p>
          <a:p>
            <a:pPr>
              <a:buFont typeface="Arial" pitchFamily="34" charset="0"/>
              <a:buChar char="•"/>
            </a:pPr>
            <a:r>
              <a:rPr lang="en-AU" sz="1000" dirty="0" smtClean="0"/>
              <a:t> Cultural acknowledgement, recognition and support. </a:t>
            </a:r>
          </a:p>
          <a:p>
            <a:endParaRPr lang="en-AU" sz="1000" dirty="0" smtClean="0"/>
          </a:p>
          <a:p>
            <a:r>
              <a:rPr lang="en-AU" sz="1000" dirty="0" smtClean="0"/>
              <a:t>Thus when implementing a strategy in the classroom there are general rules that are essential when implementing a strategy. General Strategies in teaching Aboriginal &amp; Torres Strait Islander Students include:</a:t>
            </a:r>
          </a:p>
          <a:p>
            <a:pPr>
              <a:buFont typeface="Arial" pitchFamily="34" charset="0"/>
              <a:buChar char="•"/>
            </a:pPr>
            <a:r>
              <a:rPr lang="en-AU" sz="1000" dirty="0" smtClean="0"/>
              <a:t> Encourage cultural identity and pride. </a:t>
            </a:r>
          </a:p>
          <a:p>
            <a:pPr>
              <a:buFont typeface="Arial" pitchFamily="34" charset="0"/>
              <a:buChar char="•"/>
            </a:pPr>
            <a:r>
              <a:rPr lang="en-AU" sz="1000" dirty="0" smtClean="0"/>
              <a:t> Integration of Aboriginal and Torres Strait Islander perspectives into curriculum programs. </a:t>
            </a:r>
          </a:p>
          <a:p>
            <a:pPr>
              <a:buFont typeface="Arial" pitchFamily="34" charset="0"/>
              <a:buChar char="•"/>
            </a:pPr>
            <a:r>
              <a:rPr lang="en-AU" sz="1000" dirty="0" smtClean="0"/>
              <a:t> Implementation of Aboriginal and Torres Strait Islander Studies. </a:t>
            </a:r>
          </a:p>
          <a:p>
            <a:pPr>
              <a:buFont typeface="Arial" pitchFamily="34" charset="0"/>
              <a:buChar char="•"/>
            </a:pPr>
            <a:r>
              <a:rPr lang="en-AU" sz="1000" dirty="0" smtClean="0"/>
              <a:t> Implementation of localised cultural/language programs. </a:t>
            </a:r>
          </a:p>
          <a:p>
            <a:pPr>
              <a:buFont typeface="Arial" pitchFamily="34" charset="0"/>
              <a:buChar char="•"/>
            </a:pPr>
            <a:r>
              <a:rPr lang="en-AU" sz="1000" dirty="0" smtClean="0"/>
              <a:t> Development of school-community based VET programs. </a:t>
            </a:r>
          </a:p>
          <a:p>
            <a:pPr>
              <a:buFont typeface="Arial" pitchFamily="34" charset="0"/>
              <a:buChar char="•"/>
            </a:pPr>
            <a:r>
              <a:rPr lang="en-AU" sz="1000" dirty="0" smtClean="0"/>
              <a:t> Incorporate use of ESL/ESD teaching methodologies and practices. </a:t>
            </a:r>
          </a:p>
          <a:p>
            <a:pPr>
              <a:buFont typeface="Arial" pitchFamily="34" charset="0"/>
              <a:buNone/>
            </a:pPr>
            <a:r>
              <a:rPr lang="en-AU" sz="1000" dirty="0" smtClean="0"/>
              <a:t>(What works)</a:t>
            </a:r>
          </a:p>
          <a:p>
            <a:endParaRPr lang="en-AU" sz="1000" dirty="0" smtClean="0"/>
          </a:p>
          <a:p>
            <a:r>
              <a:rPr lang="en-AU" sz="1000" dirty="0" smtClean="0"/>
              <a:t>Overall one must take into consideration how they teach a student who identifies as Torres strait Islander as the way the students views the world, behaves and interacts in the classroom is different to that of Anglo Saxon students. By considering the notion that every student responds in different ways and have different abilities . Thus As Ogilvie (1994, p.2) states “it is the teacher who can promote a sense of pride in self, community interests, ethnic and cultural identity and must have a duty of care for the students. As educators it is our duty to implement effective strategies in teaching Torres strait Islanders as well as developing our own quality teaching methods.</a:t>
            </a:r>
          </a:p>
          <a:p>
            <a:endParaRPr lang="en-AU" sz="1000" dirty="0" smtClean="0"/>
          </a:p>
          <a:p>
            <a:endParaRPr lang="en-AU" sz="1000" dirty="0" smtClean="0"/>
          </a:p>
          <a:p>
            <a:endParaRPr lang="en-AU" dirty="0" smtClean="0"/>
          </a:p>
          <a:p>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elationshipDiagram">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1AB39F"/>
      </a:accent4>
      <a:accent5>
        <a:srgbClr val="00ADDC"/>
      </a:accent5>
      <a:accent6>
        <a:srgbClr val="738AC8"/>
      </a:accent6>
      <a:hlink>
        <a:srgbClr val="F3D43B"/>
      </a:hlink>
      <a:folHlink>
        <a:srgbClr val="969696"/>
      </a:folHlink>
    </a:clrScheme>
    <a:fontScheme name="Delux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50000">
              <a:schemeClr val="phClr">
                <a:tint val="60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55000"/>
                <a:satMod val="138000"/>
              </a:schemeClr>
            </a:gs>
            <a:gs pos="40000">
              <a:schemeClr val="phClr">
                <a:tint val="94000"/>
              </a:schemeClr>
            </a:gs>
            <a:gs pos="50000">
              <a:schemeClr val="phClr">
                <a:tint val="100000"/>
              </a:schemeClr>
            </a:gs>
            <a:gs pos="68000">
              <a:schemeClr val="phClr">
                <a:tint val="92000"/>
              </a:schemeClr>
            </a:gs>
            <a:gs pos="100000">
              <a:schemeClr val="phClr">
                <a:tint val="48000"/>
                <a:satMod val="135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outerShdw blurRad="63000" dist="25400" dir="16000000" rotWithShape="0">
              <a:srgbClr val="000000">
                <a:alpha val="37000"/>
              </a:srgbClr>
            </a:outerShdw>
          </a:effectLst>
        </a:effectStyle>
        <a:effectStyle>
          <a:effectLst>
            <a:glow rad="63500">
              <a:schemeClr val="phClr">
                <a:alpha val="5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600">
              <a:schemeClr val="phClr">
                <a:alpha val="45000"/>
              </a:schemeClr>
            </a:glow>
          </a:effectLst>
          <a:scene3d>
            <a:camera prst="orthographicFront" fov="0">
              <a:rot lat="0" lon="0" rev="0"/>
            </a:camera>
            <a:lightRig rig="glow" dir="t">
              <a:rot lat="0" lon="0" rev="4200000"/>
            </a:lightRig>
          </a:scene3d>
          <a:sp3d prstMaterial="matte">
            <a:bevelT w="2540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98B3A97-E5B2-43A7-B947-634C43F90C6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RelationshipDiagram</Template>
  <TotalTime>0</TotalTime>
  <Words>1139</Words>
  <Application>Microsoft Office PowerPoint</Application>
  <PresentationFormat>On-screen Show (4:3)</PresentationFormat>
  <Paragraphs>154</Paragraphs>
  <Slides>6</Slides>
  <Notes>3</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RelationshipDiagram</vt:lpstr>
      <vt:lpstr>Slide 1</vt:lpstr>
      <vt:lpstr>Cultural Aspects</vt:lpstr>
      <vt:lpstr>Slide 3</vt:lpstr>
      <vt:lpstr>Slide 4</vt:lpstr>
      <vt:lpstr>Slide 5</vt:lpstr>
      <vt:lpstr>Slide 6</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2011-09-27T03:20:27Z</dcterms:created>
  <dcterms:modified xsi:type="dcterms:W3CDTF">2011-09-27T06:08:10Z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TC101743279990</vt:lpwstr>
  </property>
</Properties>
</file>