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diagrams/drawing2.xml" ContentType="application/vnd.ms-office.drawingml.diagramDrawing+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Override PartName="/ppt/diagrams/layout2.xml" ContentType="application/vnd.openxmlformats-officedocument.drawingml.diagramLayout+xml"/>
  <Default Extension="gif" ContentType="image/gif"/>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diagrams/layout1.xml" ContentType="application/vnd.openxmlformats-officedocument.drawingml.diagramLayout+xml"/>
  <Override PartName="/ppt/notesSlides/notesSlide6.xml" ContentType="application/vnd.openxmlformats-officedocument.presentationml.notesSlide+xml"/>
  <Override PartName="/ppt/diagrams/data2.xml" ContentType="application/vnd.openxmlformats-officedocument.drawingml.diagramData+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diagrams/data1.xml" ContentType="application/vnd.openxmlformats-officedocument.drawingml.diagramData+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diagrams/colors2.xml" ContentType="application/vnd.openxmlformats-officedocument.drawingml.diagramColors+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2"/>
  </p:sldMasterIdLst>
  <p:notesMasterIdLst>
    <p:notesMasterId r:id="rId15"/>
  </p:notesMasterIdLst>
  <p:sldIdLst>
    <p:sldId id="263" r:id="rId3"/>
    <p:sldId id="264" r:id="rId4"/>
    <p:sldId id="265" r:id="rId5"/>
    <p:sldId id="259" r:id="rId6"/>
    <p:sldId id="257" r:id="rId7"/>
    <p:sldId id="258" r:id="rId8"/>
    <p:sldId id="266" r:id="rId9"/>
    <p:sldId id="267" r:id="rId10"/>
    <p:sldId id="268" r:id="rId11"/>
    <p:sldId id="269" r:id="rId12"/>
    <p:sldId id="272" r:id="rId13"/>
    <p:sldId id="273" r:id="rId14"/>
  </p:sldIdLst>
  <p:sldSz cx="9144000" cy="6858000" type="screen4x3"/>
  <p:notesSz cx="6858000" cy="9144000"/>
  <p:defaultText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FD13B"/>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1399" autoAdjust="0"/>
  </p:normalViewPr>
  <p:slideViewPr>
    <p:cSldViewPr>
      <p:cViewPr>
        <p:scale>
          <a:sx n="60" d="100"/>
          <a:sy n="60" d="100"/>
        </p:scale>
        <p:origin x="-1182" y="-15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1.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33152FF-FCB5-49DE-A918-753332896833}" type="doc">
      <dgm:prSet loTypeId="urn:microsoft.com/office/officeart/2005/8/layout/venn1" loCatId="relationship" qsTypeId="urn:microsoft.com/office/officeart/2005/8/quickstyle/simple1" qsCatId="simple" csTypeId="urn:microsoft.com/office/officeart/2005/8/colors/colorful1" csCatId="colorful" phldr="1"/>
      <dgm:spPr/>
    </dgm:pt>
    <dgm:pt modelId="{930CFE80-9C0B-49E7-9B43-BDCD8FCF94C7}">
      <dgm:prSet phldrT="[Text]"/>
      <dgm:spPr/>
      <dgm:t>
        <a:bodyPr/>
        <a:lstStyle/>
        <a:p>
          <a:r>
            <a:rPr lang="en-US" dirty="0" smtClean="0"/>
            <a:t>LANGUAGE</a:t>
          </a:r>
          <a:endParaRPr lang="en-US" dirty="0"/>
        </a:p>
      </dgm:t>
    </dgm:pt>
    <dgm:pt modelId="{2CB619B0-732F-4AC0-9C14-DA7FB6BC4013}" type="parTrans" cxnId="{4924C33F-F822-4087-B7B3-E2F7AC983824}">
      <dgm:prSet/>
      <dgm:spPr/>
      <dgm:t>
        <a:bodyPr/>
        <a:lstStyle/>
        <a:p>
          <a:endParaRPr lang="en-US"/>
        </a:p>
      </dgm:t>
    </dgm:pt>
    <dgm:pt modelId="{1176B575-7970-46AD-ACF4-E917858E8208}" type="sibTrans" cxnId="{4924C33F-F822-4087-B7B3-E2F7AC983824}">
      <dgm:prSet/>
      <dgm:spPr/>
      <dgm:t>
        <a:bodyPr/>
        <a:lstStyle/>
        <a:p>
          <a:endParaRPr lang="en-US"/>
        </a:p>
      </dgm:t>
    </dgm:pt>
    <dgm:pt modelId="{E078BC8F-228D-4E6E-8E1D-E52792CB574A}">
      <dgm:prSet phldrT="[Text]"/>
      <dgm:spPr/>
      <dgm:t>
        <a:bodyPr/>
        <a:lstStyle/>
        <a:p>
          <a:r>
            <a:rPr lang="en-US" dirty="0" smtClean="0"/>
            <a:t>CULTURE &amp; COMMUNITY</a:t>
          </a:r>
          <a:endParaRPr lang="en-US" dirty="0"/>
        </a:p>
      </dgm:t>
    </dgm:pt>
    <dgm:pt modelId="{0251A269-D18B-4E46-A047-71D3739833DC}" type="parTrans" cxnId="{194DDC63-0121-470F-BF12-3066AB19F145}">
      <dgm:prSet/>
      <dgm:spPr/>
      <dgm:t>
        <a:bodyPr/>
        <a:lstStyle/>
        <a:p>
          <a:endParaRPr lang="en-US"/>
        </a:p>
      </dgm:t>
    </dgm:pt>
    <dgm:pt modelId="{5C3ABA06-940F-4702-82CE-DDA780EFE74F}" type="sibTrans" cxnId="{194DDC63-0121-470F-BF12-3066AB19F145}">
      <dgm:prSet/>
      <dgm:spPr/>
      <dgm:t>
        <a:bodyPr/>
        <a:lstStyle/>
        <a:p>
          <a:endParaRPr lang="en-US"/>
        </a:p>
      </dgm:t>
    </dgm:pt>
    <dgm:pt modelId="{EA820211-8EE2-41DC-9370-DD2527058E92}">
      <dgm:prSet phldrT="[Text]"/>
      <dgm:spPr/>
      <dgm:t>
        <a:bodyPr/>
        <a:lstStyle/>
        <a:p>
          <a:r>
            <a:rPr lang="en-US" dirty="0" smtClean="0"/>
            <a:t>SPIRITUALITY , BELIEFS &amp; TRADITIONS</a:t>
          </a:r>
          <a:endParaRPr lang="en-US" dirty="0"/>
        </a:p>
      </dgm:t>
    </dgm:pt>
    <dgm:pt modelId="{F895F877-AD9D-446B-8E7C-B9CD0FDF3046}" type="parTrans" cxnId="{0A3BE531-EB70-40DD-9BDD-C387176D5514}">
      <dgm:prSet/>
      <dgm:spPr/>
      <dgm:t>
        <a:bodyPr/>
        <a:lstStyle/>
        <a:p>
          <a:endParaRPr lang="en-US"/>
        </a:p>
      </dgm:t>
    </dgm:pt>
    <dgm:pt modelId="{FDB9CE72-C115-494B-8B22-71A3567A8851}" type="sibTrans" cxnId="{0A3BE531-EB70-40DD-9BDD-C387176D5514}">
      <dgm:prSet/>
      <dgm:spPr/>
      <dgm:t>
        <a:bodyPr/>
        <a:lstStyle/>
        <a:p>
          <a:endParaRPr lang="en-US"/>
        </a:p>
      </dgm:t>
    </dgm:pt>
    <dgm:pt modelId="{DB8FF654-3C99-4EC3-A79A-BEE64CB78506}">
      <dgm:prSet phldrT="[Text]"/>
      <dgm:spPr/>
      <dgm:t>
        <a:bodyPr/>
        <a:lstStyle/>
        <a:p>
          <a:r>
            <a:rPr lang="en-US" dirty="0" smtClean="0"/>
            <a:t>MUSIC &amp; DANCE</a:t>
          </a:r>
          <a:endParaRPr lang="en-US" dirty="0"/>
        </a:p>
      </dgm:t>
    </dgm:pt>
    <dgm:pt modelId="{F168A050-2257-4EE6-AE59-F7C80F04D99F}" type="parTrans" cxnId="{8D1D6E9A-35D8-4771-AA9C-EA3A576AE103}">
      <dgm:prSet/>
      <dgm:spPr/>
      <dgm:t>
        <a:bodyPr/>
        <a:lstStyle/>
        <a:p>
          <a:endParaRPr lang="en-US"/>
        </a:p>
      </dgm:t>
    </dgm:pt>
    <dgm:pt modelId="{463707A9-F889-46DD-9DC0-25CF055E691B}" type="sibTrans" cxnId="{8D1D6E9A-35D8-4771-AA9C-EA3A576AE103}">
      <dgm:prSet/>
      <dgm:spPr/>
      <dgm:t>
        <a:bodyPr/>
        <a:lstStyle/>
        <a:p>
          <a:endParaRPr lang="en-US"/>
        </a:p>
      </dgm:t>
    </dgm:pt>
    <dgm:pt modelId="{56EDA6D3-2DEC-4187-B3A0-5280CD1EFBF9}" type="pres">
      <dgm:prSet presAssocID="{E33152FF-FCB5-49DE-A918-753332896833}" presName="compositeShape" presStyleCnt="0">
        <dgm:presLayoutVars>
          <dgm:chMax val="7"/>
          <dgm:dir/>
          <dgm:resizeHandles val="exact"/>
        </dgm:presLayoutVars>
      </dgm:prSet>
      <dgm:spPr/>
    </dgm:pt>
    <dgm:pt modelId="{09FFCC41-F6C7-446D-8198-249A9BD98E63}" type="pres">
      <dgm:prSet presAssocID="{930CFE80-9C0B-49E7-9B43-BDCD8FCF94C7}" presName="circ1" presStyleLbl="vennNode1" presStyleIdx="0" presStyleCnt="4"/>
      <dgm:spPr/>
      <dgm:t>
        <a:bodyPr/>
        <a:lstStyle/>
        <a:p>
          <a:endParaRPr lang="en-AU"/>
        </a:p>
      </dgm:t>
    </dgm:pt>
    <dgm:pt modelId="{C6FFFC6D-6275-44A7-82E5-D3DF125BDAA9}" type="pres">
      <dgm:prSet presAssocID="{930CFE80-9C0B-49E7-9B43-BDCD8FCF94C7}" presName="circ1Tx" presStyleLbl="revTx" presStyleIdx="0" presStyleCnt="0">
        <dgm:presLayoutVars>
          <dgm:chMax val="0"/>
          <dgm:chPref val="0"/>
          <dgm:bulletEnabled val="1"/>
        </dgm:presLayoutVars>
      </dgm:prSet>
      <dgm:spPr/>
      <dgm:t>
        <a:bodyPr/>
        <a:lstStyle/>
        <a:p>
          <a:endParaRPr lang="en-AU"/>
        </a:p>
      </dgm:t>
    </dgm:pt>
    <dgm:pt modelId="{C32AF9E7-A7FA-4D51-B214-80E52E83169F}" type="pres">
      <dgm:prSet presAssocID="{E078BC8F-228D-4E6E-8E1D-E52792CB574A}" presName="circ2" presStyleLbl="vennNode1" presStyleIdx="1" presStyleCnt="4"/>
      <dgm:spPr/>
      <dgm:t>
        <a:bodyPr/>
        <a:lstStyle/>
        <a:p>
          <a:endParaRPr lang="en-AU"/>
        </a:p>
      </dgm:t>
    </dgm:pt>
    <dgm:pt modelId="{F0761033-2EB5-4879-8A49-EE2F523B540E}" type="pres">
      <dgm:prSet presAssocID="{E078BC8F-228D-4E6E-8E1D-E52792CB574A}" presName="circ2Tx" presStyleLbl="revTx" presStyleIdx="0" presStyleCnt="0">
        <dgm:presLayoutVars>
          <dgm:chMax val="0"/>
          <dgm:chPref val="0"/>
          <dgm:bulletEnabled val="1"/>
        </dgm:presLayoutVars>
      </dgm:prSet>
      <dgm:spPr/>
      <dgm:t>
        <a:bodyPr/>
        <a:lstStyle/>
        <a:p>
          <a:endParaRPr lang="en-AU"/>
        </a:p>
      </dgm:t>
    </dgm:pt>
    <dgm:pt modelId="{2BAD336B-160C-4C31-932C-2B8482310D2D}" type="pres">
      <dgm:prSet presAssocID="{EA820211-8EE2-41DC-9370-DD2527058E92}" presName="circ3" presStyleLbl="vennNode1" presStyleIdx="2" presStyleCnt="4"/>
      <dgm:spPr/>
      <dgm:t>
        <a:bodyPr/>
        <a:lstStyle/>
        <a:p>
          <a:endParaRPr lang="en-AU"/>
        </a:p>
      </dgm:t>
    </dgm:pt>
    <dgm:pt modelId="{8578211E-510B-400C-8A4B-BA6F07858A00}" type="pres">
      <dgm:prSet presAssocID="{EA820211-8EE2-41DC-9370-DD2527058E92}" presName="circ3Tx" presStyleLbl="revTx" presStyleIdx="0" presStyleCnt="0">
        <dgm:presLayoutVars>
          <dgm:chMax val="0"/>
          <dgm:chPref val="0"/>
          <dgm:bulletEnabled val="1"/>
        </dgm:presLayoutVars>
      </dgm:prSet>
      <dgm:spPr/>
      <dgm:t>
        <a:bodyPr/>
        <a:lstStyle/>
        <a:p>
          <a:endParaRPr lang="en-AU"/>
        </a:p>
      </dgm:t>
    </dgm:pt>
    <dgm:pt modelId="{A72E8EA7-7F9B-414A-987F-DFC5F3899913}" type="pres">
      <dgm:prSet presAssocID="{DB8FF654-3C99-4EC3-A79A-BEE64CB78506}" presName="circ4" presStyleLbl="vennNode1" presStyleIdx="3" presStyleCnt="4"/>
      <dgm:spPr/>
      <dgm:t>
        <a:bodyPr/>
        <a:lstStyle/>
        <a:p>
          <a:endParaRPr lang="en-US"/>
        </a:p>
      </dgm:t>
    </dgm:pt>
    <dgm:pt modelId="{46E9CBFE-D8C7-4DA0-800E-CEC52FC18E8C}" type="pres">
      <dgm:prSet presAssocID="{DB8FF654-3C99-4EC3-A79A-BEE64CB78506}" presName="circ4Tx" presStyleLbl="revTx" presStyleIdx="0" presStyleCnt="0">
        <dgm:presLayoutVars>
          <dgm:chMax val="0"/>
          <dgm:chPref val="0"/>
          <dgm:bulletEnabled val="1"/>
        </dgm:presLayoutVars>
      </dgm:prSet>
      <dgm:spPr/>
      <dgm:t>
        <a:bodyPr/>
        <a:lstStyle/>
        <a:p>
          <a:endParaRPr lang="en-US"/>
        </a:p>
      </dgm:t>
    </dgm:pt>
  </dgm:ptLst>
  <dgm:cxnLst>
    <dgm:cxn modelId="{86A8CBDB-DBA3-4FB1-9D40-4CC0C413A56F}" type="presOf" srcId="{EA820211-8EE2-41DC-9370-DD2527058E92}" destId="{8578211E-510B-400C-8A4B-BA6F07858A00}" srcOrd="1" destOrd="0" presId="urn:microsoft.com/office/officeart/2005/8/layout/venn1"/>
    <dgm:cxn modelId="{84CBAC93-B365-40DD-812A-1602C4515A27}" type="presOf" srcId="{E078BC8F-228D-4E6E-8E1D-E52792CB574A}" destId="{F0761033-2EB5-4879-8A49-EE2F523B540E}" srcOrd="1" destOrd="0" presId="urn:microsoft.com/office/officeart/2005/8/layout/venn1"/>
    <dgm:cxn modelId="{30048883-6E4A-45BD-B69E-36D074C25CD4}" type="presOf" srcId="{DB8FF654-3C99-4EC3-A79A-BEE64CB78506}" destId="{46E9CBFE-D8C7-4DA0-800E-CEC52FC18E8C}" srcOrd="1" destOrd="0" presId="urn:microsoft.com/office/officeart/2005/8/layout/venn1"/>
    <dgm:cxn modelId="{8E2227C0-E404-4D16-96C5-666BC8EB4FF0}" type="presOf" srcId="{EA820211-8EE2-41DC-9370-DD2527058E92}" destId="{2BAD336B-160C-4C31-932C-2B8482310D2D}" srcOrd="0" destOrd="0" presId="urn:microsoft.com/office/officeart/2005/8/layout/venn1"/>
    <dgm:cxn modelId="{194DDC63-0121-470F-BF12-3066AB19F145}" srcId="{E33152FF-FCB5-49DE-A918-753332896833}" destId="{E078BC8F-228D-4E6E-8E1D-E52792CB574A}" srcOrd="1" destOrd="0" parTransId="{0251A269-D18B-4E46-A047-71D3739833DC}" sibTransId="{5C3ABA06-940F-4702-82CE-DDA780EFE74F}"/>
    <dgm:cxn modelId="{CF671972-D9AB-481E-A962-EA58439DC8D1}" type="presOf" srcId="{930CFE80-9C0B-49E7-9B43-BDCD8FCF94C7}" destId="{09FFCC41-F6C7-446D-8198-249A9BD98E63}" srcOrd="0" destOrd="0" presId="urn:microsoft.com/office/officeart/2005/8/layout/venn1"/>
    <dgm:cxn modelId="{A12D8D24-F3BC-4F07-84D5-AC5D1FD85B72}" type="presOf" srcId="{E33152FF-FCB5-49DE-A918-753332896833}" destId="{56EDA6D3-2DEC-4187-B3A0-5280CD1EFBF9}" srcOrd="0" destOrd="0" presId="urn:microsoft.com/office/officeart/2005/8/layout/venn1"/>
    <dgm:cxn modelId="{5D3070B9-B121-4DD9-AF73-6982EE58D695}" type="presOf" srcId="{930CFE80-9C0B-49E7-9B43-BDCD8FCF94C7}" destId="{C6FFFC6D-6275-44A7-82E5-D3DF125BDAA9}" srcOrd="1" destOrd="0" presId="urn:microsoft.com/office/officeart/2005/8/layout/venn1"/>
    <dgm:cxn modelId="{0A3BE531-EB70-40DD-9BDD-C387176D5514}" srcId="{E33152FF-FCB5-49DE-A918-753332896833}" destId="{EA820211-8EE2-41DC-9370-DD2527058E92}" srcOrd="2" destOrd="0" parTransId="{F895F877-AD9D-446B-8E7C-B9CD0FDF3046}" sibTransId="{FDB9CE72-C115-494B-8B22-71A3567A8851}"/>
    <dgm:cxn modelId="{3861A200-BEE5-4815-91FF-4F1066339D79}" type="presOf" srcId="{DB8FF654-3C99-4EC3-A79A-BEE64CB78506}" destId="{A72E8EA7-7F9B-414A-987F-DFC5F3899913}" srcOrd="0" destOrd="0" presId="urn:microsoft.com/office/officeart/2005/8/layout/venn1"/>
    <dgm:cxn modelId="{D7A19FE1-C446-4D58-B72E-C952E07888E7}" type="presOf" srcId="{E078BC8F-228D-4E6E-8E1D-E52792CB574A}" destId="{C32AF9E7-A7FA-4D51-B214-80E52E83169F}" srcOrd="0" destOrd="0" presId="urn:microsoft.com/office/officeart/2005/8/layout/venn1"/>
    <dgm:cxn modelId="{8D1D6E9A-35D8-4771-AA9C-EA3A576AE103}" srcId="{E33152FF-FCB5-49DE-A918-753332896833}" destId="{DB8FF654-3C99-4EC3-A79A-BEE64CB78506}" srcOrd="3" destOrd="0" parTransId="{F168A050-2257-4EE6-AE59-F7C80F04D99F}" sibTransId="{463707A9-F889-46DD-9DC0-25CF055E691B}"/>
    <dgm:cxn modelId="{4924C33F-F822-4087-B7B3-E2F7AC983824}" srcId="{E33152FF-FCB5-49DE-A918-753332896833}" destId="{930CFE80-9C0B-49E7-9B43-BDCD8FCF94C7}" srcOrd="0" destOrd="0" parTransId="{2CB619B0-732F-4AC0-9C14-DA7FB6BC4013}" sibTransId="{1176B575-7970-46AD-ACF4-E917858E8208}"/>
    <dgm:cxn modelId="{82D339B9-3D37-4B27-8037-648EE3F7F361}" type="presParOf" srcId="{56EDA6D3-2DEC-4187-B3A0-5280CD1EFBF9}" destId="{09FFCC41-F6C7-446D-8198-249A9BD98E63}" srcOrd="0" destOrd="0" presId="urn:microsoft.com/office/officeart/2005/8/layout/venn1"/>
    <dgm:cxn modelId="{9DECDA15-6B58-41CE-B008-7C764CDEB9F9}" type="presParOf" srcId="{56EDA6D3-2DEC-4187-B3A0-5280CD1EFBF9}" destId="{C6FFFC6D-6275-44A7-82E5-D3DF125BDAA9}" srcOrd="1" destOrd="0" presId="urn:microsoft.com/office/officeart/2005/8/layout/venn1"/>
    <dgm:cxn modelId="{52794E63-F700-4076-B7C5-A8A6C5BE7579}" type="presParOf" srcId="{56EDA6D3-2DEC-4187-B3A0-5280CD1EFBF9}" destId="{C32AF9E7-A7FA-4D51-B214-80E52E83169F}" srcOrd="2" destOrd="0" presId="urn:microsoft.com/office/officeart/2005/8/layout/venn1"/>
    <dgm:cxn modelId="{05C3D746-786B-4E8F-AC06-5E2BD150EA24}" type="presParOf" srcId="{56EDA6D3-2DEC-4187-B3A0-5280CD1EFBF9}" destId="{F0761033-2EB5-4879-8A49-EE2F523B540E}" srcOrd="3" destOrd="0" presId="urn:microsoft.com/office/officeart/2005/8/layout/venn1"/>
    <dgm:cxn modelId="{D0713A44-84C5-4952-A4FB-FFD4CC193296}" type="presParOf" srcId="{56EDA6D3-2DEC-4187-B3A0-5280CD1EFBF9}" destId="{2BAD336B-160C-4C31-932C-2B8482310D2D}" srcOrd="4" destOrd="0" presId="urn:microsoft.com/office/officeart/2005/8/layout/venn1"/>
    <dgm:cxn modelId="{FF121DEF-9CEB-4364-B591-036A4A248EAE}" type="presParOf" srcId="{56EDA6D3-2DEC-4187-B3A0-5280CD1EFBF9}" destId="{8578211E-510B-400C-8A4B-BA6F07858A00}" srcOrd="5" destOrd="0" presId="urn:microsoft.com/office/officeart/2005/8/layout/venn1"/>
    <dgm:cxn modelId="{F14D4531-82FC-47A3-88C5-F8E09F7CC3A6}" type="presParOf" srcId="{56EDA6D3-2DEC-4187-B3A0-5280CD1EFBF9}" destId="{A72E8EA7-7F9B-414A-987F-DFC5F3899913}" srcOrd="6" destOrd="0" presId="urn:microsoft.com/office/officeart/2005/8/layout/venn1"/>
    <dgm:cxn modelId="{8ADEC35F-52EB-4C4F-914C-DCACDC5DB858}" type="presParOf" srcId="{56EDA6D3-2DEC-4187-B3A0-5280CD1EFBF9}" destId="{46E9CBFE-D8C7-4DA0-800E-CEC52FC18E8C}" srcOrd="7" destOrd="0" presId="urn:microsoft.com/office/officeart/2005/8/layout/venn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42B5B6D-7562-4862-90D7-A6FF804DCD45}" type="doc">
      <dgm:prSet loTypeId="urn:microsoft.com/office/officeart/2005/8/layout/radial5" loCatId="relationship" qsTypeId="urn:microsoft.com/office/officeart/2005/8/quickstyle/simple1" qsCatId="simple" csTypeId="urn:microsoft.com/office/officeart/2005/8/colors/accent2_2" csCatId="accent2" phldr="1"/>
      <dgm:spPr/>
      <dgm:t>
        <a:bodyPr/>
        <a:lstStyle/>
        <a:p>
          <a:endParaRPr lang="en-AU"/>
        </a:p>
      </dgm:t>
    </dgm:pt>
    <dgm:pt modelId="{9DEAA978-1365-459D-9E59-CCFF240C62F1}">
      <dgm:prSet phldrT="[Text]" custT="1">
        <dgm:style>
          <a:lnRef idx="2">
            <a:schemeClr val="accent6">
              <a:shade val="50000"/>
            </a:schemeClr>
          </a:lnRef>
          <a:fillRef idx="1">
            <a:schemeClr val="accent6"/>
          </a:fillRef>
          <a:effectRef idx="0">
            <a:schemeClr val="accent6"/>
          </a:effectRef>
          <a:fontRef idx="minor">
            <a:schemeClr val="lt1"/>
          </a:fontRef>
        </dgm:style>
      </dgm:prSet>
      <dgm:spPr/>
      <dgm:t>
        <a:bodyPr/>
        <a:lstStyle/>
        <a:p>
          <a:r>
            <a:rPr lang="en-AU" sz="1200" dirty="0" smtClean="0"/>
            <a:t>Issues and challenges of teaching these students</a:t>
          </a:r>
          <a:endParaRPr lang="en-AU" sz="1200" dirty="0"/>
        </a:p>
      </dgm:t>
    </dgm:pt>
    <dgm:pt modelId="{10BD7435-543D-465A-9F3D-EC7E03C86426}" type="parTrans" cxnId="{3C6F07C9-8724-4545-B6AD-A07CCC9B5482}">
      <dgm:prSet/>
      <dgm:spPr/>
      <dgm:t>
        <a:bodyPr/>
        <a:lstStyle/>
        <a:p>
          <a:endParaRPr lang="en-AU"/>
        </a:p>
      </dgm:t>
    </dgm:pt>
    <dgm:pt modelId="{FE1C3C49-310E-49E1-BD05-5D3797356B5E}" type="sibTrans" cxnId="{3C6F07C9-8724-4545-B6AD-A07CCC9B5482}">
      <dgm:prSet/>
      <dgm:spPr/>
      <dgm:t>
        <a:bodyPr/>
        <a:lstStyle/>
        <a:p>
          <a:endParaRPr lang="en-AU"/>
        </a:p>
      </dgm:t>
    </dgm:pt>
    <dgm:pt modelId="{74A67202-5DAE-4BD8-9ACF-1E1F2C015BE1}">
      <dgm:prSet phldrT="[Text]" custT="1">
        <dgm:style>
          <a:lnRef idx="2">
            <a:schemeClr val="accent5">
              <a:shade val="50000"/>
            </a:schemeClr>
          </a:lnRef>
          <a:fillRef idx="1">
            <a:schemeClr val="accent5"/>
          </a:fillRef>
          <a:effectRef idx="0">
            <a:schemeClr val="accent5"/>
          </a:effectRef>
          <a:fontRef idx="minor">
            <a:schemeClr val="lt1"/>
          </a:fontRef>
        </dgm:style>
      </dgm:prSet>
      <dgm:spPr/>
      <dgm:t>
        <a:bodyPr/>
        <a:lstStyle/>
        <a:p>
          <a:r>
            <a:rPr lang="en-AU" sz="1200" dirty="0" smtClean="0"/>
            <a:t>Family obligations</a:t>
          </a:r>
          <a:endParaRPr lang="en-AU" sz="1200" dirty="0"/>
        </a:p>
      </dgm:t>
    </dgm:pt>
    <dgm:pt modelId="{10D46372-9DC5-4869-B26E-54E490B594A5}" type="parTrans" cxnId="{AEA1A300-C30F-4FA6-8CC5-DD6FF6720375}">
      <dgm:prSet/>
      <dgm:spPr>
        <a:solidFill>
          <a:srgbClr val="FFCC00"/>
        </a:solidFill>
        <a:ln>
          <a:solidFill>
            <a:srgbClr val="FFCC00"/>
          </a:solidFill>
        </a:ln>
      </dgm:spPr>
      <dgm:t>
        <a:bodyPr/>
        <a:lstStyle/>
        <a:p>
          <a:endParaRPr lang="en-AU"/>
        </a:p>
      </dgm:t>
    </dgm:pt>
    <dgm:pt modelId="{CC1D6DB4-D1A7-482B-9636-086E83CA17F5}" type="sibTrans" cxnId="{AEA1A300-C30F-4FA6-8CC5-DD6FF6720375}">
      <dgm:prSet/>
      <dgm:spPr/>
      <dgm:t>
        <a:bodyPr/>
        <a:lstStyle/>
        <a:p>
          <a:endParaRPr lang="en-AU"/>
        </a:p>
      </dgm:t>
    </dgm:pt>
    <dgm:pt modelId="{E22429FE-4452-4CF2-B75C-34380FAC0C47}">
      <dgm:prSet phldrT="[Text]" custT="1">
        <dgm:style>
          <a:lnRef idx="2">
            <a:schemeClr val="accent1">
              <a:shade val="50000"/>
            </a:schemeClr>
          </a:lnRef>
          <a:fillRef idx="1">
            <a:schemeClr val="accent1"/>
          </a:fillRef>
          <a:effectRef idx="0">
            <a:schemeClr val="accent1"/>
          </a:effectRef>
          <a:fontRef idx="minor">
            <a:schemeClr val="lt1"/>
          </a:fontRef>
        </dgm:style>
      </dgm:prSet>
      <dgm:spPr/>
      <dgm:t>
        <a:bodyPr/>
        <a:lstStyle/>
        <a:p>
          <a:r>
            <a:rPr lang="en-AU" sz="1050" dirty="0" smtClean="0"/>
            <a:t>Socioeconomic</a:t>
          </a:r>
          <a:r>
            <a:rPr lang="en-AU" sz="1200" dirty="0" smtClean="0"/>
            <a:t> status</a:t>
          </a:r>
          <a:endParaRPr lang="en-AU" sz="1200" dirty="0"/>
        </a:p>
      </dgm:t>
    </dgm:pt>
    <dgm:pt modelId="{3E4E486C-0F38-4A2A-A857-8D77F2DFB34F}" type="parTrans" cxnId="{84352392-D085-42E4-B5B4-FBBA5A90FF4F}">
      <dgm:prSet/>
      <dgm:spPr>
        <a:solidFill>
          <a:srgbClr val="FFCC00"/>
        </a:solidFill>
        <a:ln>
          <a:solidFill>
            <a:srgbClr val="FFCC00"/>
          </a:solidFill>
        </a:ln>
      </dgm:spPr>
      <dgm:t>
        <a:bodyPr/>
        <a:lstStyle/>
        <a:p>
          <a:endParaRPr lang="en-AU"/>
        </a:p>
      </dgm:t>
    </dgm:pt>
    <dgm:pt modelId="{36E1C46A-EAD2-482D-8FB0-9D5518A64F92}" type="sibTrans" cxnId="{84352392-D085-42E4-B5B4-FBBA5A90FF4F}">
      <dgm:prSet/>
      <dgm:spPr/>
      <dgm:t>
        <a:bodyPr/>
        <a:lstStyle/>
        <a:p>
          <a:endParaRPr lang="en-AU"/>
        </a:p>
      </dgm:t>
    </dgm:pt>
    <dgm:pt modelId="{FA550E71-F405-412B-A864-E252DC3E4F7A}">
      <dgm:prSet phldrT="[Text]" custT="1">
        <dgm:style>
          <a:lnRef idx="2">
            <a:schemeClr val="accent4">
              <a:shade val="50000"/>
            </a:schemeClr>
          </a:lnRef>
          <a:fillRef idx="1">
            <a:schemeClr val="accent4"/>
          </a:fillRef>
          <a:effectRef idx="0">
            <a:schemeClr val="accent4"/>
          </a:effectRef>
          <a:fontRef idx="minor">
            <a:schemeClr val="lt1"/>
          </a:fontRef>
        </dgm:style>
      </dgm:prSet>
      <dgm:spPr/>
      <dgm:t>
        <a:bodyPr/>
        <a:lstStyle/>
        <a:p>
          <a:r>
            <a:rPr lang="en-AU" sz="1200" dirty="0" smtClean="0"/>
            <a:t>Cultural attitudes</a:t>
          </a:r>
          <a:endParaRPr lang="en-AU" sz="1200" dirty="0"/>
        </a:p>
      </dgm:t>
    </dgm:pt>
    <dgm:pt modelId="{CBADCF68-F6CA-4BAD-AFF7-3ED96CFCF7A5}" type="parTrans" cxnId="{C74CA1C4-B488-4D21-AA4B-1FAAA9DD2F15}">
      <dgm:prSet/>
      <dgm:spPr>
        <a:solidFill>
          <a:srgbClr val="FFCC00"/>
        </a:solidFill>
        <a:ln>
          <a:solidFill>
            <a:srgbClr val="FFCC00"/>
          </a:solidFill>
        </a:ln>
      </dgm:spPr>
      <dgm:t>
        <a:bodyPr/>
        <a:lstStyle/>
        <a:p>
          <a:endParaRPr lang="en-AU"/>
        </a:p>
      </dgm:t>
    </dgm:pt>
    <dgm:pt modelId="{70E63DE8-CDF8-42FA-A301-F04FB77220F1}" type="sibTrans" cxnId="{C74CA1C4-B488-4D21-AA4B-1FAAA9DD2F15}">
      <dgm:prSet/>
      <dgm:spPr/>
      <dgm:t>
        <a:bodyPr/>
        <a:lstStyle/>
        <a:p>
          <a:endParaRPr lang="en-AU"/>
        </a:p>
      </dgm:t>
    </dgm:pt>
    <dgm:pt modelId="{9F211D47-81CD-4BD9-8BA2-AB6ECAC764F4}">
      <dgm:prSet phldrT="[Text]" custT="1">
        <dgm:style>
          <a:lnRef idx="2">
            <a:schemeClr val="accent1">
              <a:shade val="50000"/>
            </a:schemeClr>
          </a:lnRef>
          <a:fillRef idx="1">
            <a:schemeClr val="accent1"/>
          </a:fillRef>
          <a:effectRef idx="0">
            <a:schemeClr val="accent1"/>
          </a:effectRef>
          <a:fontRef idx="minor">
            <a:schemeClr val="lt1"/>
          </a:fontRef>
        </dgm:style>
      </dgm:prSet>
      <dgm:spPr/>
      <dgm:t>
        <a:bodyPr/>
        <a:lstStyle/>
        <a:p>
          <a:r>
            <a:rPr lang="en-AU" sz="1200" dirty="0" smtClean="0"/>
            <a:t>Family attitude</a:t>
          </a:r>
          <a:endParaRPr lang="en-AU" sz="1200" dirty="0"/>
        </a:p>
      </dgm:t>
    </dgm:pt>
    <dgm:pt modelId="{E8472C0C-4901-4B1E-832C-C8D317D366F1}" type="parTrans" cxnId="{FFD7CBF2-63C0-4183-887B-9CAE8209A392}">
      <dgm:prSet/>
      <dgm:spPr>
        <a:solidFill>
          <a:srgbClr val="FFCC00"/>
        </a:solidFill>
        <a:ln>
          <a:solidFill>
            <a:srgbClr val="FFCC00"/>
          </a:solidFill>
        </a:ln>
      </dgm:spPr>
      <dgm:t>
        <a:bodyPr/>
        <a:lstStyle/>
        <a:p>
          <a:endParaRPr lang="en-AU"/>
        </a:p>
      </dgm:t>
    </dgm:pt>
    <dgm:pt modelId="{15CAB73A-E55E-42F3-8E2D-E5D0FBC27C3C}" type="sibTrans" cxnId="{FFD7CBF2-63C0-4183-887B-9CAE8209A392}">
      <dgm:prSet/>
      <dgm:spPr/>
      <dgm:t>
        <a:bodyPr/>
        <a:lstStyle/>
        <a:p>
          <a:endParaRPr lang="en-AU"/>
        </a:p>
      </dgm:t>
    </dgm:pt>
    <dgm:pt modelId="{AE85ADEE-E7E6-4CBC-94A5-D91EC61E1A78}">
      <dgm:prSet phldrT="[Text]" custT="1">
        <dgm:style>
          <a:lnRef idx="2">
            <a:schemeClr val="accent5">
              <a:shade val="50000"/>
            </a:schemeClr>
          </a:lnRef>
          <a:fillRef idx="1">
            <a:schemeClr val="accent5"/>
          </a:fillRef>
          <a:effectRef idx="0">
            <a:schemeClr val="accent5"/>
          </a:effectRef>
          <a:fontRef idx="minor">
            <a:schemeClr val="lt1"/>
          </a:fontRef>
        </dgm:style>
      </dgm:prSet>
      <dgm:spPr/>
      <dgm:t>
        <a:bodyPr/>
        <a:lstStyle/>
        <a:p>
          <a:r>
            <a:rPr lang="en-AU" sz="1200" dirty="0" smtClean="0"/>
            <a:t>Language</a:t>
          </a:r>
          <a:endParaRPr lang="en-AU" sz="1200" dirty="0"/>
        </a:p>
      </dgm:t>
    </dgm:pt>
    <dgm:pt modelId="{1364A872-904E-44B9-9B8D-46835891577A}" type="parTrans" cxnId="{8C04F523-BDF2-46F8-9443-5E4EB3F8E44A}">
      <dgm:prSet/>
      <dgm:spPr>
        <a:solidFill>
          <a:srgbClr val="FFCC00"/>
        </a:solidFill>
        <a:ln>
          <a:solidFill>
            <a:srgbClr val="FFCC00"/>
          </a:solidFill>
        </a:ln>
      </dgm:spPr>
      <dgm:t>
        <a:bodyPr/>
        <a:lstStyle/>
        <a:p>
          <a:endParaRPr lang="en-AU"/>
        </a:p>
      </dgm:t>
    </dgm:pt>
    <dgm:pt modelId="{4164ED5E-1970-4E36-ABA6-F44CB66A7156}" type="sibTrans" cxnId="{8C04F523-BDF2-46F8-9443-5E4EB3F8E44A}">
      <dgm:prSet/>
      <dgm:spPr/>
      <dgm:t>
        <a:bodyPr/>
        <a:lstStyle/>
        <a:p>
          <a:endParaRPr lang="en-AU"/>
        </a:p>
      </dgm:t>
    </dgm:pt>
    <dgm:pt modelId="{3C6819E1-114E-40A1-B82B-DB3AEC26F048}">
      <dgm:prSet phldrT="[Text]" custT="1">
        <dgm:style>
          <a:lnRef idx="2">
            <a:schemeClr val="accent4">
              <a:shade val="50000"/>
            </a:schemeClr>
          </a:lnRef>
          <a:fillRef idx="1">
            <a:schemeClr val="accent4"/>
          </a:fillRef>
          <a:effectRef idx="0">
            <a:schemeClr val="accent4"/>
          </a:effectRef>
          <a:fontRef idx="minor">
            <a:schemeClr val="lt1"/>
          </a:fontRef>
        </dgm:style>
      </dgm:prSet>
      <dgm:spPr/>
      <dgm:t>
        <a:bodyPr/>
        <a:lstStyle/>
        <a:p>
          <a:r>
            <a:rPr lang="en-AU" sz="1200" dirty="0" smtClean="0"/>
            <a:t>Attendance</a:t>
          </a:r>
          <a:endParaRPr lang="en-AU" sz="1200" dirty="0"/>
        </a:p>
      </dgm:t>
    </dgm:pt>
    <dgm:pt modelId="{A9CA4153-9056-4356-B949-0F6A2EC73BC0}" type="parTrans" cxnId="{77276D7F-79A3-4E1A-967B-1838DBCB78A6}">
      <dgm:prSet/>
      <dgm:spPr>
        <a:solidFill>
          <a:srgbClr val="FFCC00"/>
        </a:solidFill>
        <a:ln>
          <a:solidFill>
            <a:srgbClr val="FFCC00"/>
          </a:solidFill>
        </a:ln>
      </dgm:spPr>
      <dgm:t>
        <a:bodyPr/>
        <a:lstStyle/>
        <a:p>
          <a:endParaRPr lang="en-AU"/>
        </a:p>
      </dgm:t>
    </dgm:pt>
    <dgm:pt modelId="{8C644725-83DB-434A-A4DE-765A5D2ABC55}" type="sibTrans" cxnId="{77276D7F-79A3-4E1A-967B-1838DBCB78A6}">
      <dgm:prSet/>
      <dgm:spPr/>
      <dgm:t>
        <a:bodyPr/>
        <a:lstStyle/>
        <a:p>
          <a:endParaRPr lang="en-AU"/>
        </a:p>
      </dgm:t>
    </dgm:pt>
    <dgm:pt modelId="{BC2D8328-834C-45FC-95E0-35BC621F4633}">
      <dgm:prSet phldrT="[Text]" custT="1">
        <dgm:style>
          <a:lnRef idx="2">
            <a:schemeClr val="accent1">
              <a:shade val="50000"/>
            </a:schemeClr>
          </a:lnRef>
          <a:fillRef idx="1">
            <a:schemeClr val="accent1"/>
          </a:fillRef>
          <a:effectRef idx="0">
            <a:schemeClr val="accent1"/>
          </a:effectRef>
          <a:fontRef idx="minor">
            <a:schemeClr val="lt1"/>
          </a:fontRef>
        </dgm:style>
      </dgm:prSet>
      <dgm:spPr/>
      <dgm:t>
        <a:bodyPr/>
        <a:lstStyle/>
        <a:p>
          <a:r>
            <a:rPr lang="en-AU" sz="1200" dirty="0" smtClean="0"/>
            <a:t>Quality of teaching</a:t>
          </a:r>
          <a:endParaRPr lang="en-AU" sz="1200" dirty="0"/>
        </a:p>
      </dgm:t>
    </dgm:pt>
    <dgm:pt modelId="{15E64DE6-4E25-4D20-9D06-E97DB9ABBBEC}" type="parTrans" cxnId="{5895EB5A-843C-4DE4-9C1A-8371EBC83799}">
      <dgm:prSet/>
      <dgm:spPr>
        <a:solidFill>
          <a:srgbClr val="FFCC00"/>
        </a:solidFill>
        <a:ln>
          <a:solidFill>
            <a:srgbClr val="FFCC00"/>
          </a:solidFill>
        </a:ln>
      </dgm:spPr>
      <dgm:t>
        <a:bodyPr/>
        <a:lstStyle/>
        <a:p>
          <a:endParaRPr lang="en-AU"/>
        </a:p>
      </dgm:t>
    </dgm:pt>
    <dgm:pt modelId="{99A48E10-DF60-4D13-BFF2-670A6EB2437C}" type="sibTrans" cxnId="{5895EB5A-843C-4DE4-9C1A-8371EBC83799}">
      <dgm:prSet/>
      <dgm:spPr/>
      <dgm:t>
        <a:bodyPr/>
        <a:lstStyle/>
        <a:p>
          <a:endParaRPr lang="en-AU"/>
        </a:p>
      </dgm:t>
    </dgm:pt>
    <dgm:pt modelId="{4DF0ECB3-70BC-49AA-8E0E-EDAEF17D9FC8}">
      <dgm:prSet phldrT="[Text]" custT="1">
        <dgm:style>
          <a:lnRef idx="2">
            <a:schemeClr val="accent5">
              <a:shade val="50000"/>
            </a:schemeClr>
          </a:lnRef>
          <a:fillRef idx="1">
            <a:schemeClr val="accent5"/>
          </a:fillRef>
          <a:effectRef idx="0">
            <a:schemeClr val="accent5"/>
          </a:effectRef>
          <a:fontRef idx="minor">
            <a:schemeClr val="lt1"/>
          </a:fontRef>
        </dgm:style>
      </dgm:prSet>
      <dgm:spPr/>
      <dgm:t>
        <a:bodyPr/>
        <a:lstStyle/>
        <a:p>
          <a:r>
            <a:rPr lang="en-AU" sz="1200" dirty="0" smtClean="0"/>
            <a:t>Teacher attitude and behaviour</a:t>
          </a:r>
          <a:endParaRPr lang="en-AU" sz="1200" dirty="0"/>
        </a:p>
      </dgm:t>
    </dgm:pt>
    <dgm:pt modelId="{9109E27A-F7AD-4E28-B1DB-A586187C8975}" type="parTrans" cxnId="{760E3F8C-7678-49BD-BFE3-340E9C594F5A}">
      <dgm:prSet/>
      <dgm:spPr>
        <a:solidFill>
          <a:srgbClr val="FFCC00"/>
        </a:solidFill>
        <a:ln>
          <a:solidFill>
            <a:srgbClr val="FFCC00"/>
          </a:solidFill>
        </a:ln>
      </dgm:spPr>
      <dgm:t>
        <a:bodyPr/>
        <a:lstStyle/>
        <a:p>
          <a:endParaRPr lang="en-AU"/>
        </a:p>
      </dgm:t>
    </dgm:pt>
    <dgm:pt modelId="{CD0F4EFB-3652-4898-B3B9-6B14A35E857F}" type="sibTrans" cxnId="{760E3F8C-7678-49BD-BFE3-340E9C594F5A}">
      <dgm:prSet/>
      <dgm:spPr/>
      <dgm:t>
        <a:bodyPr/>
        <a:lstStyle/>
        <a:p>
          <a:endParaRPr lang="en-AU"/>
        </a:p>
      </dgm:t>
    </dgm:pt>
    <dgm:pt modelId="{644D4A7E-FC71-4C65-A426-2ED7611E0FAD}">
      <dgm:prSet phldrT="[Text]" custT="1">
        <dgm:style>
          <a:lnRef idx="2">
            <a:schemeClr val="accent4">
              <a:shade val="50000"/>
            </a:schemeClr>
          </a:lnRef>
          <a:fillRef idx="1">
            <a:schemeClr val="accent4"/>
          </a:fillRef>
          <a:effectRef idx="0">
            <a:schemeClr val="accent4"/>
          </a:effectRef>
          <a:fontRef idx="minor">
            <a:schemeClr val="lt1"/>
          </a:fontRef>
        </dgm:style>
      </dgm:prSet>
      <dgm:spPr/>
      <dgm:t>
        <a:bodyPr/>
        <a:lstStyle/>
        <a:p>
          <a:r>
            <a:rPr lang="en-AU" sz="1200" dirty="0" smtClean="0"/>
            <a:t>Students confidences, self-esteem and identity</a:t>
          </a:r>
          <a:endParaRPr lang="en-AU" sz="1200" dirty="0"/>
        </a:p>
      </dgm:t>
    </dgm:pt>
    <dgm:pt modelId="{6F39F57E-CF5F-4C89-AA32-3A89A5DDBAA6}" type="parTrans" cxnId="{E6946DFA-7330-4E92-94D3-2E6EF05FCF01}">
      <dgm:prSet/>
      <dgm:spPr>
        <a:solidFill>
          <a:srgbClr val="FFCC00"/>
        </a:solidFill>
        <a:ln>
          <a:solidFill>
            <a:srgbClr val="FFCC00"/>
          </a:solidFill>
        </a:ln>
      </dgm:spPr>
      <dgm:t>
        <a:bodyPr/>
        <a:lstStyle/>
        <a:p>
          <a:endParaRPr lang="en-AU"/>
        </a:p>
      </dgm:t>
    </dgm:pt>
    <dgm:pt modelId="{966C32E4-97FB-4D40-95A3-7D9FF526ECCB}" type="sibTrans" cxnId="{E6946DFA-7330-4E92-94D3-2E6EF05FCF01}">
      <dgm:prSet/>
      <dgm:spPr/>
      <dgm:t>
        <a:bodyPr/>
        <a:lstStyle/>
        <a:p>
          <a:endParaRPr lang="en-AU"/>
        </a:p>
      </dgm:t>
    </dgm:pt>
    <dgm:pt modelId="{64A7951D-8504-484B-BAF2-3803A28EBFCD}">
      <dgm:prSet phldrT="[Text]" custT="1">
        <dgm:style>
          <a:lnRef idx="2">
            <a:schemeClr val="accent1">
              <a:shade val="50000"/>
            </a:schemeClr>
          </a:lnRef>
          <a:fillRef idx="1">
            <a:schemeClr val="accent1"/>
          </a:fillRef>
          <a:effectRef idx="0">
            <a:schemeClr val="accent1"/>
          </a:effectRef>
          <a:fontRef idx="minor">
            <a:schemeClr val="lt1"/>
          </a:fontRef>
        </dgm:style>
      </dgm:prSet>
      <dgm:spPr/>
      <dgm:t>
        <a:bodyPr/>
        <a:lstStyle/>
        <a:p>
          <a:r>
            <a:rPr lang="en-AU" sz="1200" dirty="0" smtClean="0"/>
            <a:t>Cultural clashes</a:t>
          </a:r>
          <a:endParaRPr lang="en-AU" sz="1200" dirty="0"/>
        </a:p>
      </dgm:t>
    </dgm:pt>
    <dgm:pt modelId="{B597DF44-217F-4E5A-B148-F76B7F966CEA}" type="parTrans" cxnId="{A32BFA34-400F-4258-A7E3-5A8CFF971781}">
      <dgm:prSet/>
      <dgm:spPr>
        <a:solidFill>
          <a:srgbClr val="FFCC00"/>
        </a:solidFill>
        <a:ln>
          <a:solidFill>
            <a:srgbClr val="FFCC00"/>
          </a:solidFill>
        </a:ln>
      </dgm:spPr>
      <dgm:t>
        <a:bodyPr/>
        <a:lstStyle/>
        <a:p>
          <a:endParaRPr lang="en-AU"/>
        </a:p>
      </dgm:t>
    </dgm:pt>
    <dgm:pt modelId="{A9758D3B-C1A4-42CB-B53E-822A1BAD458A}" type="sibTrans" cxnId="{A32BFA34-400F-4258-A7E3-5A8CFF971781}">
      <dgm:prSet/>
      <dgm:spPr/>
      <dgm:t>
        <a:bodyPr/>
        <a:lstStyle/>
        <a:p>
          <a:endParaRPr lang="en-AU"/>
        </a:p>
      </dgm:t>
    </dgm:pt>
    <dgm:pt modelId="{B41B0F77-74F1-403F-BDF2-D22CD26BD468}" type="pres">
      <dgm:prSet presAssocID="{942B5B6D-7562-4862-90D7-A6FF804DCD45}" presName="Name0" presStyleCnt="0">
        <dgm:presLayoutVars>
          <dgm:chMax val="1"/>
          <dgm:dir/>
          <dgm:animLvl val="ctr"/>
          <dgm:resizeHandles val="exact"/>
        </dgm:presLayoutVars>
      </dgm:prSet>
      <dgm:spPr/>
      <dgm:t>
        <a:bodyPr/>
        <a:lstStyle/>
        <a:p>
          <a:endParaRPr lang="en-AU"/>
        </a:p>
      </dgm:t>
    </dgm:pt>
    <dgm:pt modelId="{B2420B42-C952-45D6-9C79-35F28D94ABBC}" type="pres">
      <dgm:prSet presAssocID="{9DEAA978-1365-459D-9E59-CCFF240C62F1}" presName="centerShape" presStyleLbl="node0" presStyleIdx="0" presStyleCnt="1" custScaleX="169349" custScaleY="173949"/>
      <dgm:spPr/>
      <dgm:t>
        <a:bodyPr/>
        <a:lstStyle/>
        <a:p>
          <a:endParaRPr lang="en-AU"/>
        </a:p>
      </dgm:t>
    </dgm:pt>
    <dgm:pt modelId="{2F92B1FA-8253-44EF-8368-0C857AD3C697}" type="pres">
      <dgm:prSet presAssocID="{10D46372-9DC5-4869-B26E-54E490B594A5}" presName="parTrans" presStyleLbl="sibTrans2D1" presStyleIdx="0" presStyleCnt="10"/>
      <dgm:spPr/>
      <dgm:t>
        <a:bodyPr/>
        <a:lstStyle/>
        <a:p>
          <a:endParaRPr lang="en-AU"/>
        </a:p>
      </dgm:t>
    </dgm:pt>
    <dgm:pt modelId="{F14490F0-8DBE-4E03-98A4-E7D4B35A085E}" type="pres">
      <dgm:prSet presAssocID="{10D46372-9DC5-4869-B26E-54E490B594A5}" presName="connectorText" presStyleLbl="sibTrans2D1" presStyleIdx="0" presStyleCnt="10"/>
      <dgm:spPr/>
      <dgm:t>
        <a:bodyPr/>
        <a:lstStyle/>
        <a:p>
          <a:endParaRPr lang="en-AU"/>
        </a:p>
      </dgm:t>
    </dgm:pt>
    <dgm:pt modelId="{FFCF78AE-756E-4A9E-BA8F-4D8CC9D2E2F3}" type="pres">
      <dgm:prSet presAssocID="{74A67202-5DAE-4BD8-9ACF-1E1F2C015BE1}" presName="node" presStyleLbl="node1" presStyleIdx="0" presStyleCnt="10" custScaleX="108765" custScaleY="111719">
        <dgm:presLayoutVars>
          <dgm:bulletEnabled val="1"/>
        </dgm:presLayoutVars>
      </dgm:prSet>
      <dgm:spPr/>
      <dgm:t>
        <a:bodyPr/>
        <a:lstStyle/>
        <a:p>
          <a:endParaRPr lang="en-AU"/>
        </a:p>
      </dgm:t>
    </dgm:pt>
    <dgm:pt modelId="{C3FC4C3C-00E9-4EA8-9A20-22FB32733DAB}" type="pres">
      <dgm:prSet presAssocID="{3E4E486C-0F38-4A2A-A857-8D77F2DFB34F}" presName="parTrans" presStyleLbl="sibTrans2D1" presStyleIdx="1" presStyleCnt="10"/>
      <dgm:spPr/>
      <dgm:t>
        <a:bodyPr/>
        <a:lstStyle/>
        <a:p>
          <a:endParaRPr lang="en-AU"/>
        </a:p>
      </dgm:t>
    </dgm:pt>
    <dgm:pt modelId="{40A0A2AC-15E4-4F36-807D-B1870799D1B9}" type="pres">
      <dgm:prSet presAssocID="{3E4E486C-0F38-4A2A-A857-8D77F2DFB34F}" presName="connectorText" presStyleLbl="sibTrans2D1" presStyleIdx="1" presStyleCnt="10"/>
      <dgm:spPr/>
      <dgm:t>
        <a:bodyPr/>
        <a:lstStyle/>
        <a:p>
          <a:endParaRPr lang="en-AU"/>
        </a:p>
      </dgm:t>
    </dgm:pt>
    <dgm:pt modelId="{BD05F82E-FEAC-4DAB-9A76-11062EA50542}" type="pres">
      <dgm:prSet presAssocID="{E22429FE-4452-4CF2-B75C-34380FAC0C47}" presName="node" presStyleLbl="node1" presStyleIdx="1" presStyleCnt="10" custScaleX="108935" custScaleY="117636">
        <dgm:presLayoutVars>
          <dgm:bulletEnabled val="1"/>
        </dgm:presLayoutVars>
      </dgm:prSet>
      <dgm:spPr/>
      <dgm:t>
        <a:bodyPr/>
        <a:lstStyle/>
        <a:p>
          <a:endParaRPr lang="en-AU"/>
        </a:p>
      </dgm:t>
    </dgm:pt>
    <dgm:pt modelId="{1D90C566-3CFB-450C-9646-69F11FF0897F}" type="pres">
      <dgm:prSet presAssocID="{CBADCF68-F6CA-4BAD-AFF7-3ED96CFCF7A5}" presName="parTrans" presStyleLbl="sibTrans2D1" presStyleIdx="2" presStyleCnt="10"/>
      <dgm:spPr/>
      <dgm:t>
        <a:bodyPr/>
        <a:lstStyle/>
        <a:p>
          <a:endParaRPr lang="en-AU"/>
        </a:p>
      </dgm:t>
    </dgm:pt>
    <dgm:pt modelId="{2E055B92-4A3A-4529-9F4E-863889386D5D}" type="pres">
      <dgm:prSet presAssocID="{CBADCF68-F6CA-4BAD-AFF7-3ED96CFCF7A5}" presName="connectorText" presStyleLbl="sibTrans2D1" presStyleIdx="2" presStyleCnt="10"/>
      <dgm:spPr/>
      <dgm:t>
        <a:bodyPr/>
        <a:lstStyle/>
        <a:p>
          <a:endParaRPr lang="en-AU"/>
        </a:p>
      </dgm:t>
    </dgm:pt>
    <dgm:pt modelId="{68F0B106-2C19-4725-A3B7-E5F29B228F1F}" type="pres">
      <dgm:prSet presAssocID="{FA550E71-F405-412B-A864-E252DC3E4F7A}" presName="node" presStyleLbl="node1" presStyleIdx="2" presStyleCnt="10" custScaleX="108765" custScaleY="111719">
        <dgm:presLayoutVars>
          <dgm:bulletEnabled val="1"/>
        </dgm:presLayoutVars>
      </dgm:prSet>
      <dgm:spPr/>
      <dgm:t>
        <a:bodyPr/>
        <a:lstStyle/>
        <a:p>
          <a:endParaRPr lang="en-AU"/>
        </a:p>
      </dgm:t>
    </dgm:pt>
    <dgm:pt modelId="{10290EF2-5253-45CB-B284-0D5E650F5C5E}" type="pres">
      <dgm:prSet presAssocID="{E8472C0C-4901-4B1E-832C-C8D317D366F1}" presName="parTrans" presStyleLbl="sibTrans2D1" presStyleIdx="3" presStyleCnt="10"/>
      <dgm:spPr/>
      <dgm:t>
        <a:bodyPr/>
        <a:lstStyle/>
        <a:p>
          <a:endParaRPr lang="en-AU"/>
        </a:p>
      </dgm:t>
    </dgm:pt>
    <dgm:pt modelId="{9BE4D234-E93B-4F0F-B768-85DB1BECA626}" type="pres">
      <dgm:prSet presAssocID="{E8472C0C-4901-4B1E-832C-C8D317D366F1}" presName="connectorText" presStyleLbl="sibTrans2D1" presStyleIdx="3" presStyleCnt="10"/>
      <dgm:spPr/>
      <dgm:t>
        <a:bodyPr/>
        <a:lstStyle/>
        <a:p>
          <a:endParaRPr lang="en-AU"/>
        </a:p>
      </dgm:t>
    </dgm:pt>
    <dgm:pt modelId="{53A87E59-D765-4473-A27E-9D07E81A323A}" type="pres">
      <dgm:prSet presAssocID="{9F211D47-81CD-4BD9-8BA2-AB6ECAC764F4}" presName="node" presStyleLbl="node1" presStyleIdx="3" presStyleCnt="10" custScaleX="108765" custScaleY="111719">
        <dgm:presLayoutVars>
          <dgm:bulletEnabled val="1"/>
        </dgm:presLayoutVars>
      </dgm:prSet>
      <dgm:spPr/>
      <dgm:t>
        <a:bodyPr/>
        <a:lstStyle/>
        <a:p>
          <a:endParaRPr lang="en-AU"/>
        </a:p>
      </dgm:t>
    </dgm:pt>
    <dgm:pt modelId="{3AF9DA4E-E74C-4504-90B9-EE01308F6EC2}" type="pres">
      <dgm:prSet presAssocID="{1364A872-904E-44B9-9B8D-46835891577A}" presName="parTrans" presStyleLbl="sibTrans2D1" presStyleIdx="4" presStyleCnt="10"/>
      <dgm:spPr/>
      <dgm:t>
        <a:bodyPr/>
        <a:lstStyle/>
        <a:p>
          <a:endParaRPr lang="en-AU"/>
        </a:p>
      </dgm:t>
    </dgm:pt>
    <dgm:pt modelId="{90DD74BE-C45E-4437-8A5A-B5292495293F}" type="pres">
      <dgm:prSet presAssocID="{1364A872-904E-44B9-9B8D-46835891577A}" presName="connectorText" presStyleLbl="sibTrans2D1" presStyleIdx="4" presStyleCnt="10"/>
      <dgm:spPr/>
      <dgm:t>
        <a:bodyPr/>
        <a:lstStyle/>
        <a:p>
          <a:endParaRPr lang="en-AU"/>
        </a:p>
      </dgm:t>
    </dgm:pt>
    <dgm:pt modelId="{6DE638F2-424A-45FE-9D51-70CB9685D148}" type="pres">
      <dgm:prSet presAssocID="{AE85ADEE-E7E6-4CBC-94A5-D91EC61E1A78}" presName="node" presStyleLbl="node1" presStyleIdx="4" presStyleCnt="10" custScaleX="108765" custScaleY="111719">
        <dgm:presLayoutVars>
          <dgm:bulletEnabled val="1"/>
        </dgm:presLayoutVars>
      </dgm:prSet>
      <dgm:spPr/>
      <dgm:t>
        <a:bodyPr/>
        <a:lstStyle/>
        <a:p>
          <a:endParaRPr lang="en-AU"/>
        </a:p>
      </dgm:t>
    </dgm:pt>
    <dgm:pt modelId="{09259EF5-1DDA-4B06-8AB8-AD0742382D31}" type="pres">
      <dgm:prSet presAssocID="{A9CA4153-9056-4356-B949-0F6A2EC73BC0}" presName="parTrans" presStyleLbl="sibTrans2D1" presStyleIdx="5" presStyleCnt="10"/>
      <dgm:spPr/>
      <dgm:t>
        <a:bodyPr/>
        <a:lstStyle/>
        <a:p>
          <a:endParaRPr lang="en-AU"/>
        </a:p>
      </dgm:t>
    </dgm:pt>
    <dgm:pt modelId="{4B2A93E5-D50B-4698-845C-4AA18B1ECE2D}" type="pres">
      <dgm:prSet presAssocID="{A9CA4153-9056-4356-B949-0F6A2EC73BC0}" presName="connectorText" presStyleLbl="sibTrans2D1" presStyleIdx="5" presStyleCnt="10"/>
      <dgm:spPr/>
      <dgm:t>
        <a:bodyPr/>
        <a:lstStyle/>
        <a:p>
          <a:endParaRPr lang="en-AU"/>
        </a:p>
      </dgm:t>
    </dgm:pt>
    <dgm:pt modelId="{4A990E93-F175-4E78-8D1A-73C5FEE1629A}" type="pres">
      <dgm:prSet presAssocID="{3C6819E1-114E-40A1-B82B-DB3AEC26F048}" presName="node" presStyleLbl="node1" presStyleIdx="5" presStyleCnt="10" custScaleX="108765" custScaleY="111719">
        <dgm:presLayoutVars>
          <dgm:bulletEnabled val="1"/>
        </dgm:presLayoutVars>
      </dgm:prSet>
      <dgm:spPr/>
      <dgm:t>
        <a:bodyPr/>
        <a:lstStyle/>
        <a:p>
          <a:endParaRPr lang="en-AU"/>
        </a:p>
      </dgm:t>
    </dgm:pt>
    <dgm:pt modelId="{E0D0DB30-9DED-45E1-B115-8FB062F93864}" type="pres">
      <dgm:prSet presAssocID="{15E64DE6-4E25-4D20-9D06-E97DB9ABBBEC}" presName="parTrans" presStyleLbl="sibTrans2D1" presStyleIdx="6" presStyleCnt="10"/>
      <dgm:spPr/>
      <dgm:t>
        <a:bodyPr/>
        <a:lstStyle/>
        <a:p>
          <a:endParaRPr lang="en-AU"/>
        </a:p>
      </dgm:t>
    </dgm:pt>
    <dgm:pt modelId="{90C23485-ED8C-419A-BDDD-AE00EC47B991}" type="pres">
      <dgm:prSet presAssocID="{15E64DE6-4E25-4D20-9D06-E97DB9ABBBEC}" presName="connectorText" presStyleLbl="sibTrans2D1" presStyleIdx="6" presStyleCnt="10"/>
      <dgm:spPr/>
      <dgm:t>
        <a:bodyPr/>
        <a:lstStyle/>
        <a:p>
          <a:endParaRPr lang="en-AU"/>
        </a:p>
      </dgm:t>
    </dgm:pt>
    <dgm:pt modelId="{B47CCE61-A589-4769-A732-E5E5DD76C905}" type="pres">
      <dgm:prSet presAssocID="{BC2D8328-834C-45FC-95E0-35BC621F4633}" presName="node" presStyleLbl="node1" presStyleIdx="6" presStyleCnt="10" custScaleX="108765" custScaleY="111719">
        <dgm:presLayoutVars>
          <dgm:bulletEnabled val="1"/>
        </dgm:presLayoutVars>
      </dgm:prSet>
      <dgm:spPr/>
      <dgm:t>
        <a:bodyPr/>
        <a:lstStyle/>
        <a:p>
          <a:endParaRPr lang="en-AU"/>
        </a:p>
      </dgm:t>
    </dgm:pt>
    <dgm:pt modelId="{0B5961E9-CB44-43FF-8EBC-B7C3ADDF25FB}" type="pres">
      <dgm:prSet presAssocID="{9109E27A-F7AD-4E28-B1DB-A586187C8975}" presName="parTrans" presStyleLbl="sibTrans2D1" presStyleIdx="7" presStyleCnt="10"/>
      <dgm:spPr/>
      <dgm:t>
        <a:bodyPr/>
        <a:lstStyle/>
        <a:p>
          <a:endParaRPr lang="en-AU"/>
        </a:p>
      </dgm:t>
    </dgm:pt>
    <dgm:pt modelId="{B87E862C-881F-47E5-B3FA-A3F65436EEE2}" type="pres">
      <dgm:prSet presAssocID="{9109E27A-F7AD-4E28-B1DB-A586187C8975}" presName="connectorText" presStyleLbl="sibTrans2D1" presStyleIdx="7" presStyleCnt="10"/>
      <dgm:spPr/>
      <dgm:t>
        <a:bodyPr/>
        <a:lstStyle/>
        <a:p>
          <a:endParaRPr lang="en-AU"/>
        </a:p>
      </dgm:t>
    </dgm:pt>
    <dgm:pt modelId="{C664D3AA-5CAF-4DA2-B8EE-1FD1E2B97D54}" type="pres">
      <dgm:prSet presAssocID="{4DF0ECB3-70BC-49AA-8E0E-EDAEF17D9FC8}" presName="node" presStyleLbl="node1" presStyleIdx="7" presStyleCnt="10" custScaleX="108765" custScaleY="111719" custRadScaleRad="99598" custRadScaleInc="4029">
        <dgm:presLayoutVars>
          <dgm:bulletEnabled val="1"/>
        </dgm:presLayoutVars>
      </dgm:prSet>
      <dgm:spPr/>
      <dgm:t>
        <a:bodyPr/>
        <a:lstStyle/>
        <a:p>
          <a:endParaRPr lang="en-AU"/>
        </a:p>
      </dgm:t>
    </dgm:pt>
    <dgm:pt modelId="{A883399B-D01E-425E-B673-7DEBD49070EE}" type="pres">
      <dgm:prSet presAssocID="{6F39F57E-CF5F-4C89-AA32-3A89A5DDBAA6}" presName="parTrans" presStyleLbl="sibTrans2D1" presStyleIdx="8" presStyleCnt="10"/>
      <dgm:spPr/>
      <dgm:t>
        <a:bodyPr/>
        <a:lstStyle/>
        <a:p>
          <a:endParaRPr lang="en-AU"/>
        </a:p>
      </dgm:t>
    </dgm:pt>
    <dgm:pt modelId="{21F92990-F252-40EB-A258-448391C04000}" type="pres">
      <dgm:prSet presAssocID="{6F39F57E-CF5F-4C89-AA32-3A89A5DDBAA6}" presName="connectorText" presStyleLbl="sibTrans2D1" presStyleIdx="8" presStyleCnt="10"/>
      <dgm:spPr/>
      <dgm:t>
        <a:bodyPr/>
        <a:lstStyle/>
        <a:p>
          <a:endParaRPr lang="en-AU"/>
        </a:p>
      </dgm:t>
    </dgm:pt>
    <dgm:pt modelId="{0EB7A148-A8A3-40EE-9C25-97B18C2FE52C}" type="pres">
      <dgm:prSet presAssocID="{644D4A7E-FC71-4C65-A426-2ED7611E0FAD}" presName="node" presStyleLbl="node1" presStyleIdx="8" presStyleCnt="10" custScaleX="108765" custScaleY="111719">
        <dgm:presLayoutVars>
          <dgm:bulletEnabled val="1"/>
        </dgm:presLayoutVars>
      </dgm:prSet>
      <dgm:spPr/>
      <dgm:t>
        <a:bodyPr/>
        <a:lstStyle/>
        <a:p>
          <a:endParaRPr lang="en-AU"/>
        </a:p>
      </dgm:t>
    </dgm:pt>
    <dgm:pt modelId="{07ECE60B-6554-457D-A661-713EEE7356DD}" type="pres">
      <dgm:prSet presAssocID="{B597DF44-217F-4E5A-B148-F76B7F966CEA}" presName="parTrans" presStyleLbl="sibTrans2D1" presStyleIdx="9" presStyleCnt="10"/>
      <dgm:spPr/>
      <dgm:t>
        <a:bodyPr/>
        <a:lstStyle/>
        <a:p>
          <a:endParaRPr lang="en-AU"/>
        </a:p>
      </dgm:t>
    </dgm:pt>
    <dgm:pt modelId="{E0CDE3AE-CD32-48D1-B2E5-3EDC5197281A}" type="pres">
      <dgm:prSet presAssocID="{B597DF44-217F-4E5A-B148-F76B7F966CEA}" presName="connectorText" presStyleLbl="sibTrans2D1" presStyleIdx="9" presStyleCnt="10"/>
      <dgm:spPr/>
      <dgm:t>
        <a:bodyPr/>
        <a:lstStyle/>
        <a:p>
          <a:endParaRPr lang="en-AU"/>
        </a:p>
      </dgm:t>
    </dgm:pt>
    <dgm:pt modelId="{E6DA0F1E-53B4-480A-BD55-28D796895AC7}" type="pres">
      <dgm:prSet presAssocID="{64A7951D-8504-484B-BAF2-3803A28EBFCD}" presName="node" presStyleLbl="node1" presStyleIdx="9" presStyleCnt="10" custScaleX="108765" custScaleY="111719">
        <dgm:presLayoutVars>
          <dgm:bulletEnabled val="1"/>
        </dgm:presLayoutVars>
      </dgm:prSet>
      <dgm:spPr/>
      <dgm:t>
        <a:bodyPr/>
        <a:lstStyle/>
        <a:p>
          <a:endParaRPr lang="en-AU"/>
        </a:p>
      </dgm:t>
    </dgm:pt>
  </dgm:ptLst>
  <dgm:cxnLst>
    <dgm:cxn modelId="{C795F88C-13B5-4854-AFB9-AAD86FCE976C}" type="presOf" srcId="{E8472C0C-4901-4B1E-832C-C8D317D366F1}" destId="{9BE4D234-E93B-4F0F-B768-85DB1BECA626}" srcOrd="1" destOrd="0" presId="urn:microsoft.com/office/officeart/2005/8/layout/radial5"/>
    <dgm:cxn modelId="{17784F3E-08F9-4C3F-BDB6-8D6DA0EC7F0D}" type="presOf" srcId="{E8472C0C-4901-4B1E-832C-C8D317D366F1}" destId="{10290EF2-5253-45CB-B284-0D5E650F5C5E}" srcOrd="0" destOrd="0" presId="urn:microsoft.com/office/officeart/2005/8/layout/radial5"/>
    <dgm:cxn modelId="{84352392-D085-42E4-B5B4-FBBA5A90FF4F}" srcId="{9DEAA978-1365-459D-9E59-CCFF240C62F1}" destId="{E22429FE-4452-4CF2-B75C-34380FAC0C47}" srcOrd="1" destOrd="0" parTransId="{3E4E486C-0F38-4A2A-A857-8D77F2DFB34F}" sibTransId="{36E1C46A-EAD2-482D-8FB0-9D5518A64F92}"/>
    <dgm:cxn modelId="{AEA1A300-C30F-4FA6-8CC5-DD6FF6720375}" srcId="{9DEAA978-1365-459D-9E59-CCFF240C62F1}" destId="{74A67202-5DAE-4BD8-9ACF-1E1F2C015BE1}" srcOrd="0" destOrd="0" parTransId="{10D46372-9DC5-4869-B26E-54E490B594A5}" sibTransId="{CC1D6DB4-D1A7-482B-9636-086E83CA17F5}"/>
    <dgm:cxn modelId="{D0F7A52C-306B-4F73-B45D-CBFA23885032}" type="presOf" srcId="{A9CA4153-9056-4356-B949-0F6A2EC73BC0}" destId="{09259EF5-1DDA-4B06-8AB8-AD0742382D31}" srcOrd="0" destOrd="0" presId="urn:microsoft.com/office/officeart/2005/8/layout/radial5"/>
    <dgm:cxn modelId="{A110E397-1EFD-4875-BF44-B63F8CA6D2AD}" type="presOf" srcId="{74A67202-5DAE-4BD8-9ACF-1E1F2C015BE1}" destId="{FFCF78AE-756E-4A9E-BA8F-4D8CC9D2E2F3}" srcOrd="0" destOrd="0" presId="urn:microsoft.com/office/officeart/2005/8/layout/radial5"/>
    <dgm:cxn modelId="{B24877A0-795B-4587-9B65-1AB1BF91C4C2}" type="presOf" srcId="{644D4A7E-FC71-4C65-A426-2ED7611E0FAD}" destId="{0EB7A148-A8A3-40EE-9C25-97B18C2FE52C}" srcOrd="0" destOrd="0" presId="urn:microsoft.com/office/officeart/2005/8/layout/radial5"/>
    <dgm:cxn modelId="{D4D4FDF3-7A80-4BCB-9E35-40BAFD407F1D}" type="presOf" srcId="{B597DF44-217F-4E5A-B148-F76B7F966CEA}" destId="{07ECE60B-6554-457D-A661-713EEE7356DD}" srcOrd="0" destOrd="0" presId="urn:microsoft.com/office/officeart/2005/8/layout/radial5"/>
    <dgm:cxn modelId="{A51DA698-6EF6-446F-8F19-B2E81889D668}" type="presOf" srcId="{15E64DE6-4E25-4D20-9D06-E97DB9ABBBEC}" destId="{E0D0DB30-9DED-45E1-B115-8FB062F93864}" srcOrd="0" destOrd="0" presId="urn:microsoft.com/office/officeart/2005/8/layout/radial5"/>
    <dgm:cxn modelId="{C339BAC4-B48D-4C06-AAAF-8FFC597E7EF0}" type="presOf" srcId="{FA550E71-F405-412B-A864-E252DC3E4F7A}" destId="{68F0B106-2C19-4725-A3B7-E5F29B228F1F}" srcOrd="0" destOrd="0" presId="urn:microsoft.com/office/officeart/2005/8/layout/radial5"/>
    <dgm:cxn modelId="{FFD7CBF2-63C0-4183-887B-9CAE8209A392}" srcId="{9DEAA978-1365-459D-9E59-CCFF240C62F1}" destId="{9F211D47-81CD-4BD9-8BA2-AB6ECAC764F4}" srcOrd="3" destOrd="0" parTransId="{E8472C0C-4901-4B1E-832C-C8D317D366F1}" sibTransId="{15CAB73A-E55E-42F3-8E2D-E5D0FBC27C3C}"/>
    <dgm:cxn modelId="{8112F31C-72CE-4247-AAD2-69284077E53E}" type="presOf" srcId="{CBADCF68-F6CA-4BAD-AFF7-3ED96CFCF7A5}" destId="{2E055B92-4A3A-4529-9F4E-863889386D5D}" srcOrd="1" destOrd="0" presId="urn:microsoft.com/office/officeart/2005/8/layout/radial5"/>
    <dgm:cxn modelId="{CAFC5C1B-5484-459F-B971-D5C4509E00EC}" type="presOf" srcId="{1364A872-904E-44B9-9B8D-46835891577A}" destId="{3AF9DA4E-E74C-4504-90B9-EE01308F6EC2}" srcOrd="0" destOrd="0" presId="urn:microsoft.com/office/officeart/2005/8/layout/radial5"/>
    <dgm:cxn modelId="{C74CA1C4-B488-4D21-AA4B-1FAAA9DD2F15}" srcId="{9DEAA978-1365-459D-9E59-CCFF240C62F1}" destId="{FA550E71-F405-412B-A864-E252DC3E4F7A}" srcOrd="2" destOrd="0" parTransId="{CBADCF68-F6CA-4BAD-AFF7-3ED96CFCF7A5}" sibTransId="{70E63DE8-CDF8-42FA-A301-F04FB77220F1}"/>
    <dgm:cxn modelId="{564AEBE1-0045-4CE6-94D9-07BD95787E7E}" type="presOf" srcId="{A9CA4153-9056-4356-B949-0F6A2EC73BC0}" destId="{4B2A93E5-D50B-4698-845C-4AA18B1ECE2D}" srcOrd="1" destOrd="0" presId="urn:microsoft.com/office/officeart/2005/8/layout/radial5"/>
    <dgm:cxn modelId="{A61012B6-BEA6-4781-BB62-690647015576}" type="presOf" srcId="{6F39F57E-CF5F-4C89-AA32-3A89A5DDBAA6}" destId="{A883399B-D01E-425E-B673-7DEBD49070EE}" srcOrd="0" destOrd="0" presId="urn:microsoft.com/office/officeart/2005/8/layout/radial5"/>
    <dgm:cxn modelId="{FB0D8888-FCBF-45A1-90A9-B4A9582EC89B}" type="presOf" srcId="{CBADCF68-F6CA-4BAD-AFF7-3ED96CFCF7A5}" destId="{1D90C566-3CFB-450C-9646-69F11FF0897F}" srcOrd="0" destOrd="0" presId="urn:microsoft.com/office/officeart/2005/8/layout/radial5"/>
    <dgm:cxn modelId="{A32BFA34-400F-4258-A7E3-5A8CFF971781}" srcId="{9DEAA978-1365-459D-9E59-CCFF240C62F1}" destId="{64A7951D-8504-484B-BAF2-3803A28EBFCD}" srcOrd="9" destOrd="0" parTransId="{B597DF44-217F-4E5A-B148-F76B7F966CEA}" sibTransId="{A9758D3B-C1A4-42CB-B53E-822A1BAD458A}"/>
    <dgm:cxn modelId="{13AA70A0-6FB8-47B0-A1FE-943B0232B67E}" type="presOf" srcId="{3C6819E1-114E-40A1-B82B-DB3AEC26F048}" destId="{4A990E93-F175-4E78-8D1A-73C5FEE1629A}" srcOrd="0" destOrd="0" presId="urn:microsoft.com/office/officeart/2005/8/layout/radial5"/>
    <dgm:cxn modelId="{B58EBDFB-102A-4725-B974-FFA3183F1DC3}" type="presOf" srcId="{4DF0ECB3-70BC-49AA-8E0E-EDAEF17D9FC8}" destId="{C664D3AA-5CAF-4DA2-B8EE-1FD1E2B97D54}" srcOrd="0" destOrd="0" presId="urn:microsoft.com/office/officeart/2005/8/layout/radial5"/>
    <dgm:cxn modelId="{B01F168A-B55F-4B3C-BCE9-8D6532AEC1C9}" type="presOf" srcId="{942B5B6D-7562-4862-90D7-A6FF804DCD45}" destId="{B41B0F77-74F1-403F-BDF2-D22CD26BD468}" srcOrd="0" destOrd="0" presId="urn:microsoft.com/office/officeart/2005/8/layout/radial5"/>
    <dgm:cxn modelId="{2AB58AD3-639B-4F24-9C87-193D14B7F35C}" type="presOf" srcId="{9109E27A-F7AD-4E28-B1DB-A586187C8975}" destId="{0B5961E9-CB44-43FF-8EBC-B7C3ADDF25FB}" srcOrd="0" destOrd="0" presId="urn:microsoft.com/office/officeart/2005/8/layout/radial5"/>
    <dgm:cxn modelId="{8F65A6BF-CE3A-4531-B259-2A5E43AE097D}" type="presOf" srcId="{64A7951D-8504-484B-BAF2-3803A28EBFCD}" destId="{E6DA0F1E-53B4-480A-BD55-28D796895AC7}" srcOrd="0" destOrd="0" presId="urn:microsoft.com/office/officeart/2005/8/layout/radial5"/>
    <dgm:cxn modelId="{D6D80561-E98E-4365-8EE1-9EEE08E810D1}" type="presOf" srcId="{9DEAA978-1365-459D-9E59-CCFF240C62F1}" destId="{B2420B42-C952-45D6-9C79-35F28D94ABBC}" srcOrd="0" destOrd="0" presId="urn:microsoft.com/office/officeart/2005/8/layout/radial5"/>
    <dgm:cxn modelId="{43E848EA-909C-482F-9B20-D36BE8F254D9}" type="presOf" srcId="{9109E27A-F7AD-4E28-B1DB-A586187C8975}" destId="{B87E862C-881F-47E5-B3FA-A3F65436EEE2}" srcOrd="1" destOrd="0" presId="urn:microsoft.com/office/officeart/2005/8/layout/radial5"/>
    <dgm:cxn modelId="{2D0C0890-3D30-4101-868D-68CCEDE2F3B6}" type="presOf" srcId="{10D46372-9DC5-4869-B26E-54E490B594A5}" destId="{F14490F0-8DBE-4E03-98A4-E7D4B35A085E}" srcOrd="1" destOrd="0" presId="urn:microsoft.com/office/officeart/2005/8/layout/radial5"/>
    <dgm:cxn modelId="{55AA1CFA-0151-4114-94F8-51DCC5597229}" type="presOf" srcId="{6F39F57E-CF5F-4C89-AA32-3A89A5DDBAA6}" destId="{21F92990-F252-40EB-A258-448391C04000}" srcOrd="1" destOrd="0" presId="urn:microsoft.com/office/officeart/2005/8/layout/radial5"/>
    <dgm:cxn modelId="{C40BB7FA-FBD3-4564-BE56-6F2F380B6C9E}" type="presOf" srcId="{E22429FE-4452-4CF2-B75C-34380FAC0C47}" destId="{BD05F82E-FEAC-4DAB-9A76-11062EA50542}" srcOrd="0" destOrd="0" presId="urn:microsoft.com/office/officeart/2005/8/layout/radial5"/>
    <dgm:cxn modelId="{407FA68D-9CCA-43C3-ACD4-78241544DF47}" type="presOf" srcId="{3E4E486C-0F38-4A2A-A857-8D77F2DFB34F}" destId="{C3FC4C3C-00E9-4EA8-9A20-22FB32733DAB}" srcOrd="0" destOrd="0" presId="urn:microsoft.com/office/officeart/2005/8/layout/radial5"/>
    <dgm:cxn modelId="{B449C21F-8927-45B7-A01C-C78A2D3A7E09}" type="presOf" srcId="{9F211D47-81CD-4BD9-8BA2-AB6ECAC764F4}" destId="{53A87E59-D765-4473-A27E-9D07E81A323A}" srcOrd="0" destOrd="0" presId="urn:microsoft.com/office/officeart/2005/8/layout/radial5"/>
    <dgm:cxn modelId="{6A15EDCB-7BB9-4247-88D3-7F065DC8F2E1}" type="presOf" srcId="{B597DF44-217F-4E5A-B148-F76B7F966CEA}" destId="{E0CDE3AE-CD32-48D1-B2E5-3EDC5197281A}" srcOrd="1" destOrd="0" presId="urn:microsoft.com/office/officeart/2005/8/layout/radial5"/>
    <dgm:cxn modelId="{3C6F07C9-8724-4545-B6AD-A07CCC9B5482}" srcId="{942B5B6D-7562-4862-90D7-A6FF804DCD45}" destId="{9DEAA978-1365-459D-9E59-CCFF240C62F1}" srcOrd="0" destOrd="0" parTransId="{10BD7435-543D-465A-9F3D-EC7E03C86426}" sibTransId="{FE1C3C49-310E-49E1-BD05-5D3797356B5E}"/>
    <dgm:cxn modelId="{F2DAF12D-FCE4-4066-975A-323BA4F41C7E}" type="presOf" srcId="{3E4E486C-0F38-4A2A-A857-8D77F2DFB34F}" destId="{40A0A2AC-15E4-4F36-807D-B1870799D1B9}" srcOrd="1" destOrd="0" presId="urn:microsoft.com/office/officeart/2005/8/layout/radial5"/>
    <dgm:cxn modelId="{8C04F523-BDF2-46F8-9443-5E4EB3F8E44A}" srcId="{9DEAA978-1365-459D-9E59-CCFF240C62F1}" destId="{AE85ADEE-E7E6-4CBC-94A5-D91EC61E1A78}" srcOrd="4" destOrd="0" parTransId="{1364A872-904E-44B9-9B8D-46835891577A}" sibTransId="{4164ED5E-1970-4E36-ABA6-F44CB66A7156}"/>
    <dgm:cxn modelId="{C724F04A-29B9-4255-B27D-1FFF057DCCB0}" type="presOf" srcId="{10D46372-9DC5-4869-B26E-54E490B594A5}" destId="{2F92B1FA-8253-44EF-8368-0C857AD3C697}" srcOrd="0" destOrd="0" presId="urn:microsoft.com/office/officeart/2005/8/layout/radial5"/>
    <dgm:cxn modelId="{F4543707-356D-49CB-8BE8-65620581E990}" type="presOf" srcId="{1364A872-904E-44B9-9B8D-46835891577A}" destId="{90DD74BE-C45E-4437-8A5A-B5292495293F}" srcOrd="1" destOrd="0" presId="urn:microsoft.com/office/officeart/2005/8/layout/radial5"/>
    <dgm:cxn modelId="{F0E908DE-EC08-45FD-813F-5BC0A25F830B}" type="presOf" srcId="{AE85ADEE-E7E6-4CBC-94A5-D91EC61E1A78}" destId="{6DE638F2-424A-45FE-9D51-70CB9685D148}" srcOrd="0" destOrd="0" presId="urn:microsoft.com/office/officeart/2005/8/layout/radial5"/>
    <dgm:cxn modelId="{E6946DFA-7330-4E92-94D3-2E6EF05FCF01}" srcId="{9DEAA978-1365-459D-9E59-CCFF240C62F1}" destId="{644D4A7E-FC71-4C65-A426-2ED7611E0FAD}" srcOrd="8" destOrd="0" parTransId="{6F39F57E-CF5F-4C89-AA32-3A89A5DDBAA6}" sibTransId="{966C32E4-97FB-4D40-95A3-7D9FF526ECCB}"/>
    <dgm:cxn modelId="{5895EB5A-843C-4DE4-9C1A-8371EBC83799}" srcId="{9DEAA978-1365-459D-9E59-CCFF240C62F1}" destId="{BC2D8328-834C-45FC-95E0-35BC621F4633}" srcOrd="6" destOrd="0" parTransId="{15E64DE6-4E25-4D20-9D06-E97DB9ABBBEC}" sibTransId="{99A48E10-DF60-4D13-BFF2-670A6EB2437C}"/>
    <dgm:cxn modelId="{77276D7F-79A3-4E1A-967B-1838DBCB78A6}" srcId="{9DEAA978-1365-459D-9E59-CCFF240C62F1}" destId="{3C6819E1-114E-40A1-B82B-DB3AEC26F048}" srcOrd="5" destOrd="0" parTransId="{A9CA4153-9056-4356-B949-0F6A2EC73BC0}" sibTransId="{8C644725-83DB-434A-A4DE-765A5D2ABC55}"/>
    <dgm:cxn modelId="{47094D47-F15E-4494-9F2D-FA6342075FF2}" type="presOf" srcId="{15E64DE6-4E25-4D20-9D06-E97DB9ABBBEC}" destId="{90C23485-ED8C-419A-BDDD-AE00EC47B991}" srcOrd="1" destOrd="0" presId="urn:microsoft.com/office/officeart/2005/8/layout/radial5"/>
    <dgm:cxn modelId="{8E23BE29-9281-46B4-82C7-B49E914F6406}" type="presOf" srcId="{BC2D8328-834C-45FC-95E0-35BC621F4633}" destId="{B47CCE61-A589-4769-A732-E5E5DD76C905}" srcOrd="0" destOrd="0" presId="urn:microsoft.com/office/officeart/2005/8/layout/radial5"/>
    <dgm:cxn modelId="{760E3F8C-7678-49BD-BFE3-340E9C594F5A}" srcId="{9DEAA978-1365-459D-9E59-CCFF240C62F1}" destId="{4DF0ECB3-70BC-49AA-8E0E-EDAEF17D9FC8}" srcOrd="7" destOrd="0" parTransId="{9109E27A-F7AD-4E28-B1DB-A586187C8975}" sibTransId="{CD0F4EFB-3652-4898-B3B9-6B14A35E857F}"/>
    <dgm:cxn modelId="{1395225F-3497-46EA-AEA8-CA28721CA211}" type="presParOf" srcId="{B41B0F77-74F1-403F-BDF2-D22CD26BD468}" destId="{B2420B42-C952-45D6-9C79-35F28D94ABBC}" srcOrd="0" destOrd="0" presId="urn:microsoft.com/office/officeart/2005/8/layout/radial5"/>
    <dgm:cxn modelId="{E8B09B12-1370-4FE9-8F9D-39694E97EBF6}" type="presParOf" srcId="{B41B0F77-74F1-403F-BDF2-D22CD26BD468}" destId="{2F92B1FA-8253-44EF-8368-0C857AD3C697}" srcOrd="1" destOrd="0" presId="urn:microsoft.com/office/officeart/2005/8/layout/radial5"/>
    <dgm:cxn modelId="{BB45939C-DF87-45F5-89AA-AC4B9063B2C7}" type="presParOf" srcId="{2F92B1FA-8253-44EF-8368-0C857AD3C697}" destId="{F14490F0-8DBE-4E03-98A4-E7D4B35A085E}" srcOrd="0" destOrd="0" presId="urn:microsoft.com/office/officeart/2005/8/layout/radial5"/>
    <dgm:cxn modelId="{4EF07A2E-9B83-4FC1-AA8F-B6CE62D01B3A}" type="presParOf" srcId="{B41B0F77-74F1-403F-BDF2-D22CD26BD468}" destId="{FFCF78AE-756E-4A9E-BA8F-4D8CC9D2E2F3}" srcOrd="2" destOrd="0" presId="urn:microsoft.com/office/officeart/2005/8/layout/radial5"/>
    <dgm:cxn modelId="{41C7FEAE-5074-4FA9-B234-5CDBE4D345BD}" type="presParOf" srcId="{B41B0F77-74F1-403F-BDF2-D22CD26BD468}" destId="{C3FC4C3C-00E9-4EA8-9A20-22FB32733DAB}" srcOrd="3" destOrd="0" presId="urn:microsoft.com/office/officeart/2005/8/layout/radial5"/>
    <dgm:cxn modelId="{168329C4-9B40-477C-A80E-CA2021AD3BCA}" type="presParOf" srcId="{C3FC4C3C-00E9-4EA8-9A20-22FB32733DAB}" destId="{40A0A2AC-15E4-4F36-807D-B1870799D1B9}" srcOrd="0" destOrd="0" presId="urn:microsoft.com/office/officeart/2005/8/layout/radial5"/>
    <dgm:cxn modelId="{CD65E4D2-2D65-493C-B036-9D34D49E7118}" type="presParOf" srcId="{B41B0F77-74F1-403F-BDF2-D22CD26BD468}" destId="{BD05F82E-FEAC-4DAB-9A76-11062EA50542}" srcOrd="4" destOrd="0" presId="urn:microsoft.com/office/officeart/2005/8/layout/radial5"/>
    <dgm:cxn modelId="{405F4774-154C-4FC2-9FF0-3A6BC0785EC8}" type="presParOf" srcId="{B41B0F77-74F1-403F-BDF2-D22CD26BD468}" destId="{1D90C566-3CFB-450C-9646-69F11FF0897F}" srcOrd="5" destOrd="0" presId="urn:microsoft.com/office/officeart/2005/8/layout/radial5"/>
    <dgm:cxn modelId="{FFE649EE-193A-4384-B9D2-B1F31D29FD36}" type="presParOf" srcId="{1D90C566-3CFB-450C-9646-69F11FF0897F}" destId="{2E055B92-4A3A-4529-9F4E-863889386D5D}" srcOrd="0" destOrd="0" presId="urn:microsoft.com/office/officeart/2005/8/layout/radial5"/>
    <dgm:cxn modelId="{714CE3E7-EA52-4725-8C2D-B1CDB82FA2D4}" type="presParOf" srcId="{B41B0F77-74F1-403F-BDF2-D22CD26BD468}" destId="{68F0B106-2C19-4725-A3B7-E5F29B228F1F}" srcOrd="6" destOrd="0" presId="urn:microsoft.com/office/officeart/2005/8/layout/radial5"/>
    <dgm:cxn modelId="{BC0942EE-D285-4B10-8B61-06993F9DB31A}" type="presParOf" srcId="{B41B0F77-74F1-403F-BDF2-D22CD26BD468}" destId="{10290EF2-5253-45CB-B284-0D5E650F5C5E}" srcOrd="7" destOrd="0" presId="urn:microsoft.com/office/officeart/2005/8/layout/radial5"/>
    <dgm:cxn modelId="{329278B5-6EF3-4890-A2A1-A8B403BF3A06}" type="presParOf" srcId="{10290EF2-5253-45CB-B284-0D5E650F5C5E}" destId="{9BE4D234-E93B-4F0F-B768-85DB1BECA626}" srcOrd="0" destOrd="0" presId="urn:microsoft.com/office/officeart/2005/8/layout/radial5"/>
    <dgm:cxn modelId="{AE9D6FE2-CCC1-4215-BF4F-BFF4F2589588}" type="presParOf" srcId="{B41B0F77-74F1-403F-BDF2-D22CD26BD468}" destId="{53A87E59-D765-4473-A27E-9D07E81A323A}" srcOrd="8" destOrd="0" presId="urn:microsoft.com/office/officeart/2005/8/layout/radial5"/>
    <dgm:cxn modelId="{8D84D2BA-B42C-4707-80E3-C5065BAF9C7F}" type="presParOf" srcId="{B41B0F77-74F1-403F-BDF2-D22CD26BD468}" destId="{3AF9DA4E-E74C-4504-90B9-EE01308F6EC2}" srcOrd="9" destOrd="0" presId="urn:microsoft.com/office/officeart/2005/8/layout/radial5"/>
    <dgm:cxn modelId="{5AC07154-CEC5-46EA-A1A2-C6C388099355}" type="presParOf" srcId="{3AF9DA4E-E74C-4504-90B9-EE01308F6EC2}" destId="{90DD74BE-C45E-4437-8A5A-B5292495293F}" srcOrd="0" destOrd="0" presId="urn:microsoft.com/office/officeart/2005/8/layout/radial5"/>
    <dgm:cxn modelId="{1C702D6D-9E81-4755-AB17-D95E32939813}" type="presParOf" srcId="{B41B0F77-74F1-403F-BDF2-D22CD26BD468}" destId="{6DE638F2-424A-45FE-9D51-70CB9685D148}" srcOrd="10" destOrd="0" presId="urn:microsoft.com/office/officeart/2005/8/layout/radial5"/>
    <dgm:cxn modelId="{E82E94DD-EBF9-4187-95C9-230FC3F78A3C}" type="presParOf" srcId="{B41B0F77-74F1-403F-BDF2-D22CD26BD468}" destId="{09259EF5-1DDA-4B06-8AB8-AD0742382D31}" srcOrd="11" destOrd="0" presId="urn:microsoft.com/office/officeart/2005/8/layout/radial5"/>
    <dgm:cxn modelId="{8911A6C6-7344-40CC-A0B2-DB82EFD4C830}" type="presParOf" srcId="{09259EF5-1DDA-4B06-8AB8-AD0742382D31}" destId="{4B2A93E5-D50B-4698-845C-4AA18B1ECE2D}" srcOrd="0" destOrd="0" presId="urn:microsoft.com/office/officeart/2005/8/layout/radial5"/>
    <dgm:cxn modelId="{FE99A0B6-38EE-42CC-9353-43446F9FBD9D}" type="presParOf" srcId="{B41B0F77-74F1-403F-BDF2-D22CD26BD468}" destId="{4A990E93-F175-4E78-8D1A-73C5FEE1629A}" srcOrd="12" destOrd="0" presId="urn:microsoft.com/office/officeart/2005/8/layout/radial5"/>
    <dgm:cxn modelId="{183D6DD4-D4B5-4F82-84F6-BB348864F603}" type="presParOf" srcId="{B41B0F77-74F1-403F-BDF2-D22CD26BD468}" destId="{E0D0DB30-9DED-45E1-B115-8FB062F93864}" srcOrd="13" destOrd="0" presId="urn:microsoft.com/office/officeart/2005/8/layout/radial5"/>
    <dgm:cxn modelId="{92669081-6799-4C87-9291-0124905B7496}" type="presParOf" srcId="{E0D0DB30-9DED-45E1-B115-8FB062F93864}" destId="{90C23485-ED8C-419A-BDDD-AE00EC47B991}" srcOrd="0" destOrd="0" presId="urn:microsoft.com/office/officeart/2005/8/layout/radial5"/>
    <dgm:cxn modelId="{72F1FA5F-EEDD-466E-AF0A-4AC52A08CCCA}" type="presParOf" srcId="{B41B0F77-74F1-403F-BDF2-D22CD26BD468}" destId="{B47CCE61-A589-4769-A732-E5E5DD76C905}" srcOrd="14" destOrd="0" presId="urn:microsoft.com/office/officeart/2005/8/layout/radial5"/>
    <dgm:cxn modelId="{E7EF5293-11F5-4223-BB02-6204339507B8}" type="presParOf" srcId="{B41B0F77-74F1-403F-BDF2-D22CD26BD468}" destId="{0B5961E9-CB44-43FF-8EBC-B7C3ADDF25FB}" srcOrd="15" destOrd="0" presId="urn:microsoft.com/office/officeart/2005/8/layout/radial5"/>
    <dgm:cxn modelId="{C1FCE427-066F-49DE-9C7C-ACD158F9277D}" type="presParOf" srcId="{0B5961E9-CB44-43FF-8EBC-B7C3ADDF25FB}" destId="{B87E862C-881F-47E5-B3FA-A3F65436EEE2}" srcOrd="0" destOrd="0" presId="urn:microsoft.com/office/officeart/2005/8/layout/radial5"/>
    <dgm:cxn modelId="{1A2B57C4-D376-4F2C-A4E0-D67BD0E3A611}" type="presParOf" srcId="{B41B0F77-74F1-403F-BDF2-D22CD26BD468}" destId="{C664D3AA-5CAF-4DA2-B8EE-1FD1E2B97D54}" srcOrd="16" destOrd="0" presId="urn:microsoft.com/office/officeart/2005/8/layout/radial5"/>
    <dgm:cxn modelId="{C09EAAC8-A950-43E4-8E23-C08FC22FEE4E}" type="presParOf" srcId="{B41B0F77-74F1-403F-BDF2-D22CD26BD468}" destId="{A883399B-D01E-425E-B673-7DEBD49070EE}" srcOrd="17" destOrd="0" presId="urn:microsoft.com/office/officeart/2005/8/layout/radial5"/>
    <dgm:cxn modelId="{6AF969D4-2E9C-40F0-ABD8-8C48EE5FE0C6}" type="presParOf" srcId="{A883399B-D01E-425E-B673-7DEBD49070EE}" destId="{21F92990-F252-40EB-A258-448391C04000}" srcOrd="0" destOrd="0" presId="urn:microsoft.com/office/officeart/2005/8/layout/radial5"/>
    <dgm:cxn modelId="{7C2C9DDE-728D-4FDC-9527-E564415A3071}" type="presParOf" srcId="{B41B0F77-74F1-403F-BDF2-D22CD26BD468}" destId="{0EB7A148-A8A3-40EE-9C25-97B18C2FE52C}" srcOrd="18" destOrd="0" presId="urn:microsoft.com/office/officeart/2005/8/layout/radial5"/>
    <dgm:cxn modelId="{B14B755B-790B-44A4-BD2D-289C167E2F6E}" type="presParOf" srcId="{B41B0F77-74F1-403F-BDF2-D22CD26BD468}" destId="{07ECE60B-6554-457D-A661-713EEE7356DD}" srcOrd="19" destOrd="0" presId="urn:microsoft.com/office/officeart/2005/8/layout/radial5"/>
    <dgm:cxn modelId="{CAAB3E9B-8AF9-4B47-8E92-9963F89A64CD}" type="presParOf" srcId="{07ECE60B-6554-457D-A661-713EEE7356DD}" destId="{E0CDE3AE-CD32-48D1-B2E5-3EDC5197281A}" srcOrd="0" destOrd="0" presId="urn:microsoft.com/office/officeart/2005/8/layout/radial5"/>
    <dgm:cxn modelId="{BAE70BAF-DF70-41C9-A969-7DCCE839506F}" type="presParOf" srcId="{B41B0F77-74F1-403F-BDF2-D22CD26BD468}" destId="{E6DA0F1E-53B4-480A-BD55-28D796895AC7}" srcOrd="20" destOrd="0" presId="urn:microsoft.com/office/officeart/2005/8/layout/radial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9FFCC41-F6C7-446D-8198-249A9BD98E63}">
      <dsp:nvSpPr>
        <dsp:cNvPr id="0" name=""/>
        <dsp:cNvSpPr/>
      </dsp:nvSpPr>
      <dsp:spPr>
        <a:xfrm>
          <a:off x="2476404" y="42957"/>
          <a:ext cx="2233803" cy="2233803"/>
        </a:xfrm>
        <a:prstGeom prst="ellipse">
          <a:avLst/>
        </a:prstGeom>
        <a:solidFill>
          <a:schemeClr val="accent2">
            <a:alpha val="5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r>
            <a:rPr lang="en-US" sz="1100" kern="1200" dirty="0" smtClean="0"/>
            <a:t>LANGUAGE</a:t>
          </a:r>
          <a:endParaRPr lang="en-US" sz="1100" kern="1200" dirty="0"/>
        </a:p>
      </dsp:txBody>
      <dsp:txXfrm>
        <a:off x="2734151" y="343662"/>
        <a:ext cx="1718310" cy="708802"/>
      </dsp:txXfrm>
    </dsp:sp>
    <dsp:sp modelId="{C32AF9E7-A7FA-4D51-B214-80E52E83169F}">
      <dsp:nvSpPr>
        <dsp:cNvPr id="0" name=""/>
        <dsp:cNvSpPr/>
      </dsp:nvSpPr>
      <dsp:spPr>
        <a:xfrm>
          <a:off x="3464432" y="1030986"/>
          <a:ext cx="2233803" cy="2233803"/>
        </a:xfrm>
        <a:prstGeom prst="ellipse">
          <a:avLst/>
        </a:prstGeom>
        <a:solidFill>
          <a:schemeClr val="accent3">
            <a:alpha val="5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r>
            <a:rPr lang="en-US" sz="1100" kern="1200" dirty="0" smtClean="0"/>
            <a:t>CULTURE &amp; COMMUNITY</a:t>
          </a:r>
          <a:endParaRPr lang="en-US" sz="1100" kern="1200" dirty="0"/>
        </a:p>
      </dsp:txBody>
      <dsp:txXfrm>
        <a:off x="4667249" y="1288732"/>
        <a:ext cx="859155" cy="1718310"/>
      </dsp:txXfrm>
    </dsp:sp>
    <dsp:sp modelId="{2BAD336B-160C-4C31-932C-2B8482310D2D}">
      <dsp:nvSpPr>
        <dsp:cNvPr id="0" name=""/>
        <dsp:cNvSpPr/>
      </dsp:nvSpPr>
      <dsp:spPr>
        <a:xfrm>
          <a:off x="2476404" y="2019014"/>
          <a:ext cx="2233803" cy="2233803"/>
        </a:xfrm>
        <a:prstGeom prst="ellipse">
          <a:avLst/>
        </a:prstGeom>
        <a:solidFill>
          <a:schemeClr val="accent4">
            <a:alpha val="5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r>
            <a:rPr lang="en-US" sz="1100" kern="1200" dirty="0" smtClean="0"/>
            <a:t>SPIRITUALITY , BELIEFS &amp; TRADITIONS</a:t>
          </a:r>
          <a:endParaRPr lang="en-US" sz="1100" kern="1200" dirty="0"/>
        </a:p>
      </dsp:txBody>
      <dsp:txXfrm>
        <a:off x="2734151" y="3243310"/>
        <a:ext cx="1718310" cy="708802"/>
      </dsp:txXfrm>
    </dsp:sp>
    <dsp:sp modelId="{A72E8EA7-7F9B-414A-987F-DFC5F3899913}">
      <dsp:nvSpPr>
        <dsp:cNvPr id="0" name=""/>
        <dsp:cNvSpPr/>
      </dsp:nvSpPr>
      <dsp:spPr>
        <a:xfrm>
          <a:off x="1488376" y="1030986"/>
          <a:ext cx="2233803" cy="2233803"/>
        </a:xfrm>
        <a:prstGeom prst="ellipse">
          <a:avLst/>
        </a:prstGeom>
        <a:solidFill>
          <a:schemeClr val="accent5">
            <a:alpha val="5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r>
            <a:rPr lang="en-US" sz="1100" kern="1200" dirty="0" smtClean="0"/>
            <a:t>MUSIC &amp; DANCE</a:t>
          </a:r>
          <a:endParaRPr lang="en-US" sz="1100" kern="1200" dirty="0"/>
        </a:p>
      </dsp:txBody>
      <dsp:txXfrm>
        <a:off x="1660207" y="1288732"/>
        <a:ext cx="859155" cy="1718310"/>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2420B42-C952-45D6-9C79-35F28D94ABBC}">
      <dsp:nvSpPr>
        <dsp:cNvPr id="0" name=""/>
        <dsp:cNvSpPr/>
      </dsp:nvSpPr>
      <dsp:spPr>
        <a:xfrm>
          <a:off x="2980524" y="1830937"/>
          <a:ext cx="1455774" cy="1495317"/>
        </a:xfrm>
        <a:prstGeom prst="ellipse">
          <a:avLst/>
        </a:prstGeom>
        <a:solidFill>
          <a:schemeClr val="accent6"/>
        </a:solidFill>
        <a:ln w="19050" cap="flat" cmpd="sng" algn="ctr">
          <a:solidFill>
            <a:schemeClr val="accent6">
              <a:shade val="50000"/>
            </a:schemeClr>
          </a:solidFill>
          <a:prstDash val="solid"/>
        </a:ln>
        <a:effectLst/>
      </dsp:spPr>
      <dsp:style>
        <a:lnRef idx="2">
          <a:schemeClr val="accent6">
            <a:shade val="50000"/>
          </a:schemeClr>
        </a:lnRef>
        <a:fillRef idx="1">
          <a:schemeClr val="accent6"/>
        </a:fillRef>
        <a:effectRef idx="0">
          <a:schemeClr val="accent6"/>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AU" sz="1200" kern="1200" dirty="0" smtClean="0"/>
            <a:t>Issues and challenges of teaching these students</a:t>
          </a:r>
          <a:endParaRPr lang="en-AU" sz="1200" kern="1200" dirty="0"/>
        </a:p>
      </dsp:txBody>
      <dsp:txXfrm>
        <a:off x="2980524" y="1830937"/>
        <a:ext cx="1455774" cy="1495317"/>
      </dsp:txXfrm>
    </dsp:sp>
    <dsp:sp modelId="{2F92B1FA-8253-44EF-8368-0C857AD3C697}">
      <dsp:nvSpPr>
        <dsp:cNvPr id="0" name=""/>
        <dsp:cNvSpPr/>
      </dsp:nvSpPr>
      <dsp:spPr>
        <a:xfrm rot="16200000">
          <a:off x="3501483" y="1242280"/>
          <a:ext cx="413857" cy="419876"/>
        </a:xfrm>
        <a:prstGeom prst="rightArrow">
          <a:avLst>
            <a:gd name="adj1" fmla="val 60000"/>
            <a:gd name="adj2" fmla="val 50000"/>
          </a:avLst>
        </a:prstGeom>
        <a:solidFill>
          <a:srgbClr val="FFCC00"/>
        </a:solidFill>
        <a:ln>
          <a:solidFill>
            <a:srgbClr val="FFCC00"/>
          </a:solid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n-AU" sz="1800" kern="1200"/>
        </a:p>
      </dsp:txBody>
      <dsp:txXfrm rot="16200000">
        <a:off x="3501483" y="1242280"/>
        <a:ext cx="413857" cy="419876"/>
      </dsp:txXfrm>
    </dsp:sp>
    <dsp:sp modelId="{FFCF78AE-756E-4A9E-BA8F-4D8CC9D2E2F3}">
      <dsp:nvSpPr>
        <dsp:cNvPr id="0" name=""/>
        <dsp:cNvSpPr/>
      </dsp:nvSpPr>
      <dsp:spPr>
        <a:xfrm>
          <a:off x="3171143" y="-53646"/>
          <a:ext cx="1074537" cy="1103721"/>
        </a:xfrm>
        <a:prstGeom prst="ellipse">
          <a:avLst/>
        </a:prstGeom>
        <a:solidFill>
          <a:schemeClr val="accent5"/>
        </a:solidFill>
        <a:ln w="19050" cap="flat" cmpd="sng" algn="ctr">
          <a:solidFill>
            <a:schemeClr val="accent5">
              <a:shade val="50000"/>
            </a:schemeClr>
          </a:solidFill>
          <a:prstDash val="solid"/>
        </a:ln>
        <a:effectLst/>
      </dsp:spPr>
      <dsp:style>
        <a:lnRef idx="2">
          <a:schemeClr val="accent5">
            <a:shade val="50000"/>
          </a:schemeClr>
        </a:lnRef>
        <a:fillRef idx="1">
          <a:schemeClr val="accent5"/>
        </a:fillRef>
        <a:effectRef idx="0">
          <a:schemeClr val="accent5"/>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AU" sz="1200" kern="1200" dirty="0" smtClean="0"/>
            <a:t>Family obligations</a:t>
          </a:r>
          <a:endParaRPr lang="en-AU" sz="1200" kern="1200" dirty="0"/>
        </a:p>
      </dsp:txBody>
      <dsp:txXfrm>
        <a:off x="3171143" y="-53646"/>
        <a:ext cx="1074537" cy="1103721"/>
      </dsp:txXfrm>
    </dsp:sp>
    <dsp:sp modelId="{C3FC4C3C-00E9-4EA8-9A20-22FB32733DAB}">
      <dsp:nvSpPr>
        <dsp:cNvPr id="0" name=""/>
        <dsp:cNvSpPr/>
      </dsp:nvSpPr>
      <dsp:spPr>
        <a:xfrm rot="18360000">
          <a:off x="4159304" y="1465515"/>
          <a:ext cx="410557" cy="419876"/>
        </a:xfrm>
        <a:prstGeom prst="rightArrow">
          <a:avLst>
            <a:gd name="adj1" fmla="val 60000"/>
            <a:gd name="adj2" fmla="val 50000"/>
          </a:avLst>
        </a:prstGeom>
        <a:solidFill>
          <a:srgbClr val="FFCC00"/>
        </a:solidFill>
        <a:ln>
          <a:solidFill>
            <a:srgbClr val="FFCC00"/>
          </a:solid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n-AU" sz="1800" kern="1200"/>
        </a:p>
      </dsp:txBody>
      <dsp:txXfrm rot="18360000">
        <a:off x="4159304" y="1465515"/>
        <a:ext cx="410557" cy="419876"/>
      </dsp:txXfrm>
    </dsp:sp>
    <dsp:sp modelId="{BD05F82E-FEAC-4DAB-9A76-11062EA50542}">
      <dsp:nvSpPr>
        <dsp:cNvPr id="0" name=""/>
        <dsp:cNvSpPr/>
      </dsp:nvSpPr>
      <dsp:spPr>
        <a:xfrm>
          <a:off x="4393121" y="314442"/>
          <a:ext cx="1076216" cy="1162177"/>
        </a:xfrm>
        <a:prstGeom prst="ellipse">
          <a:avLst/>
        </a:prstGeom>
        <a:solidFill>
          <a:schemeClr val="accent1"/>
        </a:solidFill>
        <a:ln w="19050" cap="flat" cmpd="sng" algn="ctr">
          <a:solidFill>
            <a:schemeClr val="accent1">
              <a:shade val="50000"/>
            </a:schemeClr>
          </a:solidFill>
          <a:prstDash val="solid"/>
        </a:ln>
        <a:effectLst/>
      </dsp:spPr>
      <dsp:style>
        <a:lnRef idx="2">
          <a:schemeClr val="accent1">
            <a:shade val="50000"/>
          </a:schemeClr>
        </a:lnRef>
        <a:fillRef idx="1">
          <a:schemeClr val="accent1"/>
        </a:fillRef>
        <a:effectRef idx="0">
          <a:schemeClr val="accent1"/>
        </a:effectRef>
        <a:fontRef idx="minor">
          <a:schemeClr val="lt1"/>
        </a:fontRef>
      </dsp:style>
      <dsp:txBody>
        <a:bodyPr spcFirstLastPara="0" vert="horz" wrap="square" lIns="13970" tIns="13970" rIns="13970" bIns="13970" numCol="1" spcCol="1270" anchor="ctr" anchorCtr="0">
          <a:noAutofit/>
        </a:bodyPr>
        <a:lstStyle/>
        <a:p>
          <a:pPr lvl="0" algn="ctr" defTabSz="466725">
            <a:lnSpc>
              <a:spcPct val="90000"/>
            </a:lnSpc>
            <a:spcBef>
              <a:spcPct val="0"/>
            </a:spcBef>
            <a:spcAft>
              <a:spcPct val="35000"/>
            </a:spcAft>
          </a:pPr>
          <a:r>
            <a:rPr lang="en-AU" sz="1050" kern="1200" dirty="0" smtClean="0"/>
            <a:t>Socioeconomic</a:t>
          </a:r>
          <a:r>
            <a:rPr lang="en-AU" sz="1200" kern="1200" dirty="0" smtClean="0"/>
            <a:t> status</a:t>
          </a:r>
          <a:endParaRPr lang="en-AU" sz="1200" kern="1200" dirty="0"/>
        </a:p>
      </dsp:txBody>
      <dsp:txXfrm>
        <a:off x="4393121" y="314442"/>
        <a:ext cx="1076216" cy="1162177"/>
      </dsp:txXfrm>
    </dsp:sp>
    <dsp:sp modelId="{1D90C566-3CFB-450C-9646-69F11FF0897F}">
      <dsp:nvSpPr>
        <dsp:cNvPr id="0" name=""/>
        <dsp:cNvSpPr/>
      </dsp:nvSpPr>
      <dsp:spPr>
        <a:xfrm rot="20520000">
          <a:off x="4561782" y="2021459"/>
          <a:ext cx="430392" cy="419876"/>
        </a:xfrm>
        <a:prstGeom prst="rightArrow">
          <a:avLst>
            <a:gd name="adj1" fmla="val 60000"/>
            <a:gd name="adj2" fmla="val 50000"/>
          </a:avLst>
        </a:prstGeom>
        <a:solidFill>
          <a:srgbClr val="FFCC00"/>
        </a:solidFill>
        <a:ln>
          <a:solidFill>
            <a:srgbClr val="FFCC00"/>
          </a:solid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n-AU" sz="1800" kern="1200"/>
        </a:p>
      </dsp:txBody>
      <dsp:txXfrm rot="20520000">
        <a:off x="4561782" y="2021459"/>
        <a:ext cx="430392" cy="419876"/>
      </dsp:txXfrm>
    </dsp:sp>
    <dsp:sp modelId="{68F0B106-2C19-4725-A3B7-E5F29B228F1F}">
      <dsp:nvSpPr>
        <dsp:cNvPr id="0" name=""/>
        <dsp:cNvSpPr/>
      </dsp:nvSpPr>
      <dsp:spPr>
        <a:xfrm>
          <a:off x="5149704" y="1383861"/>
          <a:ext cx="1074537" cy="1103721"/>
        </a:xfrm>
        <a:prstGeom prst="ellipse">
          <a:avLst/>
        </a:prstGeom>
        <a:solidFill>
          <a:schemeClr val="accent4"/>
        </a:solidFill>
        <a:ln w="19050" cap="flat" cmpd="sng" algn="ctr">
          <a:solidFill>
            <a:schemeClr val="accent4">
              <a:shade val="50000"/>
            </a:schemeClr>
          </a:solidFill>
          <a:prstDash val="solid"/>
        </a:ln>
        <a:effectLst/>
      </dsp:spPr>
      <dsp:style>
        <a:lnRef idx="2">
          <a:schemeClr val="accent4">
            <a:shade val="50000"/>
          </a:schemeClr>
        </a:lnRef>
        <a:fillRef idx="1">
          <a:schemeClr val="accent4"/>
        </a:fillRef>
        <a:effectRef idx="0">
          <a:schemeClr val="accent4"/>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AU" sz="1200" kern="1200" dirty="0" smtClean="0"/>
            <a:t>Cultural attitudes</a:t>
          </a:r>
          <a:endParaRPr lang="en-AU" sz="1200" kern="1200" dirty="0"/>
        </a:p>
      </dsp:txBody>
      <dsp:txXfrm>
        <a:off x="5149704" y="1383861"/>
        <a:ext cx="1074537" cy="1103721"/>
      </dsp:txXfrm>
    </dsp:sp>
    <dsp:sp modelId="{10290EF2-5253-45CB-B284-0D5E650F5C5E}">
      <dsp:nvSpPr>
        <dsp:cNvPr id="0" name=""/>
        <dsp:cNvSpPr/>
      </dsp:nvSpPr>
      <dsp:spPr>
        <a:xfrm rot="1080000">
          <a:off x="4561782" y="2715856"/>
          <a:ext cx="430392" cy="419876"/>
        </a:xfrm>
        <a:prstGeom prst="rightArrow">
          <a:avLst>
            <a:gd name="adj1" fmla="val 60000"/>
            <a:gd name="adj2" fmla="val 50000"/>
          </a:avLst>
        </a:prstGeom>
        <a:solidFill>
          <a:srgbClr val="FFCC00"/>
        </a:solidFill>
        <a:ln>
          <a:solidFill>
            <a:srgbClr val="FFCC00"/>
          </a:solid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n-AU" sz="1800" kern="1200"/>
        </a:p>
      </dsp:txBody>
      <dsp:txXfrm rot="1080000">
        <a:off x="4561782" y="2715856"/>
        <a:ext cx="430392" cy="419876"/>
      </dsp:txXfrm>
    </dsp:sp>
    <dsp:sp modelId="{53A87E59-D765-4473-A27E-9D07E81A323A}">
      <dsp:nvSpPr>
        <dsp:cNvPr id="0" name=""/>
        <dsp:cNvSpPr/>
      </dsp:nvSpPr>
      <dsp:spPr>
        <a:xfrm>
          <a:off x="5149704" y="2669608"/>
          <a:ext cx="1074537" cy="1103721"/>
        </a:xfrm>
        <a:prstGeom prst="ellipse">
          <a:avLst/>
        </a:prstGeom>
        <a:solidFill>
          <a:schemeClr val="accent1"/>
        </a:solidFill>
        <a:ln w="19050" cap="flat" cmpd="sng" algn="ctr">
          <a:solidFill>
            <a:schemeClr val="accent1">
              <a:shade val="50000"/>
            </a:schemeClr>
          </a:solidFill>
          <a:prstDash val="solid"/>
        </a:ln>
        <a:effectLst/>
      </dsp:spPr>
      <dsp:style>
        <a:lnRef idx="2">
          <a:schemeClr val="accent1">
            <a:shade val="50000"/>
          </a:schemeClr>
        </a:lnRef>
        <a:fillRef idx="1">
          <a:schemeClr val="accent1"/>
        </a:fillRef>
        <a:effectRef idx="0">
          <a:schemeClr val="accent1"/>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AU" sz="1200" kern="1200" dirty="0" smtClean="0"/>
            <a:t>Family attitude</a:t>
          </a:r>
          <a:endParaRPr lang="en-AU" sz="1200" kern="1200" dirty="0"/>
        </a:p>
      </dsp:txBody>
      <dsp:txXfrm>
        <a:off x="5149704" y="2669608"/>
        <a:ext cx="1074537" cy="1103721"/>
      </dsp:txXfrm>
    </dsp:sp>
    <dsp:sp modelId="{3AF9DA4E-E74C-4504-90B9-EE01308F6EC2}">
      <dsp:nvSpPr>
        <dsp:cNvPr id="0" name=""/>
        <dsp:cNvSpPr/>
      </dsp:nvSpPr>
      <dsp:spPr>
        <a:xfrm rot="3240000">
          <a:off x="4159674" y="3279025"/>
          <a:ext cx="420316" cy="419876"/>
        </a:xfrm>
        <a:prstGeom prst="rightArrow">
          <a:avLst>
            <a:gd name="adj1" fmla="val 60000"/>
            <a:gd name="adj2" fmla="val 50000"/>
          </a:avLst>
        </a:prstGeom>
        <a:solidFill>
          <a:srgbClr val="FFCC00"/>
        </a:solidFill>
        <a:ln>
          <a:solidFill>
            <a:srgbClr val="FFCC00"/>
          </a:solid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n-AU" sz="1800" kern="1200"/>
        </a:p>
      </dsp:txBody>
      <dsp:txXfrm rot="3240000">
        <a:off x="4159674" y="3279025"/>
        <a:ext cx="420316" cy="419876"/>
      </dsp:txXfrm>
    </dsp:sp>
    <dsp:sp modelId="{6DE638F2-424A-45FE-9D51-70CB9685D148}">
      <dsp:nvSpPr>
        <dsp:cNvPr id="0" name=""/>
        <dsp:cNvSpPr/>
      </dsp:nvSpPr>
      <dsp:spPr>
        <a:xfrm>
          <a:off x="4393961" y="3709799"/>
          <a:ext cx="1074537" cy="1103721"/>
        </a:xfrm>
        <a:prstGeom prst="ellipse">
          <a:avLst/>
        </a:prstGeom>
        <a:solidFill>
          <a:schemeClr val="accent5"/>
        </a:solidFill>
        <a:ln w="19050" cap="flat" cmpd="sng" algn="ctr">
          <a:solidFill>
            <a:schemeClr val="accent5">
              <a:shade val="50000"/>
            </a:schemeClr>
          </a:solidFill>
          <a:prstDash val="solid"/>
        </a:ln>
        <a:effectLst/>
      </dsp:spPr>
      <dsp:style>
        <a:lnRef idx="2">
          <a:schemeClr val="accent5">
            <a:shade val="50000"/>
          </a:schemeClr>
        </a:lnRef>
        <a:fillRef idx="1">
          <a:schemeClr val="accent5"/>
        </a:fillRef>
        <a:effectRef idx="0">
          <a:schemeClr val="accent5"/>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AU" sz="1200" kern="1200" dirty="0" smtClean="0"/>
            <a:t>Language</a:t>
          </a:r>
          <a:endParaRPr lang="en-AU" sz="1200" kern="1200" dirty="0"/>
        </a:p>
      </dsp:txBody>
      <dsp:txXfrm>
        <a:off x="4393961" y="3709799"/>
        <a:ext cx="1074537" cy="1103721"/>
      </dsp:txXfrm>
    </dsp:sp>
    <dsp:sp modelId="{09259EF5-1DDA-4B06-8AB8-AD0742382D31}">
      <dsp:nvSpPr>
        <dsp:cNvPr id="0" name=""/>
        <dsp:cNvSpPr/>
      </dsp:nvSpPr>
      <dsp:spPr>
        <a:xfrm rot="5400000">
          <a:off x="3501483" y="3495035"/>
          <a:ext cx="413857" cy="419876"/>
        </a:xfrm>
        <a:prstGeom prst="rightArrow">
          <a:avLst>
            <a:gd name="adj1" fmla="val 60000"/>
            <a:gd name="adj2" fmla="val 50000"/>
          </a:avLst>
        </a:prstGeom>
        <a:solidFill>
          <a:srgbClr val="FFCC00"/>
        </a:solidFill>
        <a:ln>
          <a:solidFill>
            <a:srgbClr val="FFCC00"/>
          </a:solid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n-AU" sz="1800" kern="1200"/>
        </a:p>
      </dsp:txBody>
      <dsp:txXfrm rot="5400000">
        <a:off x="3501483" y="3495035"/>
        <a:ext cx="413857" cy="419876"/>
      </dsp:txXfrm>
    </dsp:sp>
    <dsp:sp modelId="{4A990E93-F175-4E78-8D1A-73C5FEE1629A}">
      <dsp:nvSpPr>
        <dsp:cNvPr id="0" name=""/>
        <dsp:cNvSpPr/>
      </dsp:nvSpPr>
      <dsp:spPr>
        <a:xfrm>
          <a:off x="3171143" y="4107117"/>
          <a:ext cx="1074537" cy="1103721"/>
        </a:xfrm>
        <a:prstGeom prst="ellipse">
          <a:avLst/>
        </a:prstGeom>
        <a:solidFill>
          <a:schemeClr val="accent4"/>
        </a:solidFill>
        <a:ln w="19050" cap="flat" cmpd="sng" algn="ctr">
          <a:solidFill>
            <a:schemeClr val="accent4">
              <a:shade val="50000"/>
            </a:schemeClr>
          </a:solidFill>
          <a:prstDash val="solid"/>
        </a:ln>
        <a:effectLst/>
      </dsp:spPr>
      <dsp:style>
        <a:lnRef idx="2">
          <a:schemeClr val="accent4">
            <a:shade val="50000"/>
          </a:schemeClr>
        </a:lnRef>
        <a:fillRef idx="1">
          <a:schemeClr val="accent4"/>
        </a:fillRef>
        <a:effectRef idx="0">
          <a:schemeClr val="accent4"/>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AU" sz="1200" kern="1200" dirty="0" smtClean="0"/>
            <a:t>Attendance</a:t>
          </a:r>
          <a:endParaRPr lang="en-AU" sz="1200" kern="1200" dirty="0"/>
        </a:p>
      </dsp:txBody>
      <dsp:txXfrm>
        <a:off x="3171143" y="4107117"/>
        <a:ext cx="1074537" cy="1103721"/>
      </dsp:txXfrm>
    </dsp:sp>
    <dsp:sp modelId="{E0D0DB30-9DED-45E1-B115-8FB062F93864}">
      <dsp:nvSpPr>
        <dsp:cNvPr id="0" name=""/>
        <dsp:cNvSpPr/>
      </dsp:nvSpPr>
      <dsp:spPr>
        <a:xfrm rot="7560000">
          <a:off x="2836833" y="3279025"/>
          <a:ext cx="420316" cy="419876"/>
        </a:xfrm>
        <a:prstGeom prst="rightArrow">
          <a:avLst>
            <a:gd name="adj1" fmla="val 60000"/>
            <a:gd name="adj2" fmla="val 50000"/>
          </a:avLst>
        </a:prstGeom>
        <a:solidFill>
          <a:srgbClr val="FFCC00"/>
        </a:solidFill>
        <a:ln>
          <a:solidFill>
            <a:srgbClr val="FFCC00"/>
          </a:solid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n-AU" sz="1800" kern="1200"/>
        </a:p>
      </dsp:txBody>
      <dsp:txXfrm rot="7560000">
        <a:off x="2836833" y="3279025"/>
        <a:ext cx="420316" cy="419876"/>
      </dsp:txXfrm>
    </dsp:sp>
    <dsp:sp modelId="{B47CCE61-A589-4769-A732-E5E5DD76C905}">
      <dsp:nvSpPr>
        <dsp:cNvPr id="0" name=""/>
        <dsp:cNvSpPr/>
      </dsp:nvSpPr>
      <dsp:spPr>
        <a:xfrm>
          <a:off x="1948325" y="3709799"/>
          <a:ext cx="1074537" cy="1103721"/>
        </a:xfrm>
        <a:prstGeom prst="ellipse">
          <a:avLst/>
        </a:prstGeom>
        <a:solidFill>
          <a:schemeClr val="accent1"/>
        </a:solidFill>
        <a:ln w="19050" cap="flat" cmpd="sng" algn="ctr">
          <a:solidFill>
            <a:schemeClr val="accent1">
              <a:shade val="50000"/>
            </a:schemeClr>
          </a:solidFill>
          <a:prstDash val="solid"/>
        </a:ln>
        <a:effectLst/>
      </dsp:spPr>
      <dsp:style>
        <a:lnRef idx="2">
          <a:schemeClr val="accent1">
            <a:shade val="50000"/>
          </a:schemeClr>
        </a:lnRef>
        <a:fillRef idx="1">
          <a:schemeClr val="accent1"/>
        </a:fillRef>
        <a:effectRef idx="0">
          <a:schemeClr val="accent1"/>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AU" sz="1200" kern="1200" dirty="0" smtClean="0"/>
            <a:t>Quality of teaching</a:t>
          </a:r>
          <a:endParaRPr lang="en-AU" sz="1200" kern="1200" dirty="0"/>
        </a:p>
      </dsp:txBody>
      <dsp:txXfrm>
        <a:off x="1948325" y="3709799"/>
        <a:ext cx="1074537" cy="1103721"/>
      </dsp:txXfrm>
    </dsp:sp>
    <dsp:sp modelId="{0B5961E9-CB44-43FF-8EBC-B7C3ADDF25FB}">
      <dsp:nvSpPr>
        <dsp:cNvPr id="0" name=""/>
        <dsp:cNvSpPr/>
      </dsp:nvSpPr>
      <dsp:spPr>
        <a:xfrm rot="9763513">
          <a:off x="2426385" y="2701092"/>
          <a:ext cx="426089" cy="419876"/>
        </a:xfrm>
        <a:prstGeom prst="rightArrow">
          <a:avLst>
            <a:gd name="adj1" fmla="val 60000"/>
            <a:gd name="adj2" fmla="val 50000"/>
          </a:avLst>
        </a:prstGeom>
        <a:solidFill>
          <a:srgbClr val="FFCC00"/>
        </a:solidFill>
        <a:ln>
          <a:solidFill>
            <a:srgbClr val="FFCC00"/>
          </a:solid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n-AU" sz="1800" kern="1200"/>
        </a:p>
      </dsp:txBody>
      <dsp:txXfrm rot="9763513">
        <a:off x="2426385" y="2701092"/>
        <a:ext cx="426089" cy="419876"/>
      </dsp:txXfrm>
    </dsp:sp>
    <dsp:sp modelId="{C664D3AA-5CAF-4DA2-B8EE-1FD1E2B97D54}">
      <dsp:nvSpPr>
        <dsp:cNvPr id="0" name=""/>
        <dsp:cNvSpPr/>
      </dsp:nvSpPr>
      <dsp:spPr>
        <a:xfrm>
          <a:off x="1192589" y="2642030"/>
          <a:ext cx="1074537" cy="1103721"/>
        </a:xfrm>
        <a:prstGeom prst="ellipse">
          <a:avLst/>
        </a:prstGeom>
        <a:solidFill>
          <a:schemeClr val="accent5"/>
        </a:solidFill>
        <a:ln w="19050" cap="flat" cmpd="sng" algn="ctr">
          <a:solidFill>
            <a:schemeClr val="accent5">
              <a:shade val="50000"/>
            </a:schemeClr>
          </a:solidFill>
          <a:prstDash val="solid"/>
        </a:ln>
        <a:effectLst/>
      </dsp:spPr>
      <dsp:style>
        <a:lnRef idx="2">
          <a:schemeClr val="accent5">
            <a:shade val="50000"/>
          </a:schemeClr>
        </a:lnRef>
        <a:fillRef idx="1">
          <a:schemeClr val="accent5"/>
        </a:fillRef>
        <a:effectRef idx="0">
          <a:schemeClr val="accent5"/>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AU" sz="1200" kern="1200" dirty="0" smtClean="0"/>
            <a:t>Teacher attitude and behaviour</a:t>
          </a:r>
          <a:endParaRPr lang="en-AU" sz="1200" kern="1200" dirty="0"/>
        </a:p>
      </dsp:txBody>
      <dsp:txXfrm>
        <a:off x="1192589" y="2642030"/>
        <a:ext cx="1074537" cy="1103721"/>
      </dsp:txXfrm>
    </dsp:sp>
    <dsp:sp modelId="{A883399B-D01E-425E-B673-7DEBD49070EE}">
      <dsp:nvSpPr>
        <dsp:cNvPr id="0" name=""/>
        <dsp:cNvSpPr/>
      </dsp:nvSpPr>
      <dsp:spPr>
        <a:xfrm rot="11880000">
          <a:off x="2424648" y="2021459"/>
          <a:ext cx="430392" cy="419876"/>
        </a:xfrm>
        <a:prstGeom prst="rightArrow">
          <a:avLst>
            <a:gd name="adj1" fmla="val 60000"/>
            <a:gd name="adj2" fmla="val 50000"/>
          </a:avLst>
        </a:prstGeom>
        <a:solidFill>
          <a:srgbClr val="FFCC00"/>
        </a:solidFill>
        <a:ln>
          <a:solidFill>
            <a:srgbClr val="FFCC00"/>
          </a:solid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n-AU" sz="1800" kern="1200"/>
        </a:p>
      </dsp:txBody>
      <dsp:txXfrm rot="11880000">
        <a:off x="2424648" y="2021459"/>
        <a:ext cx="430392" cy="419876"/>
      </dsp:txXfrm>
    </dsp:sp>
    <dsp:sp modelId="{0EB7A148-A8A3-40EE-9C25-97B18C2FE52C}">
      <dsp:nvSpPr>
        <dsp:cNvPr id="0" name=""/>
        <dsp:cNvSpPr/>
      </dsp:nvSpPr>
      <dsp:spPr>
        <a:xfrm>
          <a:off x="1192582" y="1383861"/>
          <a:ext cx="1074537" cy="1103721"/>
        </a:xfrm>
        <a:prstGeom prst="ellipse">
          <a:avLst/>
        </a:prstGeom>
        <a:solidFill>
          <a:schemeClr val="accent4"/>
        </a:solidFill>
        <a:ln w="19050" cap="flat" cmpd="sng" algn="ctr">
          <a:solidFill>
            <a:schemeClr val="accent4">
              <a:shade val="50000"/>
            </a:schemeClr>
          </a:solidFill>
          <a:prstDash val="solid"/>
        </a:ln>
        <a:effectLst/>
      </dsp:spPr>
      <dsp:style>
        <a:lnRef idx="2">
          <a:schemeClr val="accent4">
            <a:shade val="50000"/>
          </a:schemeClr>
        </a:lnRef>
        <a:fillRef idx="1">
          <a:schemeClr val="accent4"/>
        </a:fillRef>
        <a:effectRef idx="0">
          <a:schemeClr val="accent4"/>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AU" sz="1200" kern="1200" dirty="0" smtClean="0"/>
            <a:t>Students confidences, self-esteem and identity</a:t>
          </a:r>
          <a:endParaRPr lang="en-AU" sz="1200" kern="1200" dirty="0"/>
        </a:p>
      </dsp:txBody>
      <dsp:txXfrm>
        <a:off x="1192582" y="1383861"/>
        <a:ext cx="1074537" cy="1103721"/>
      </dsp:txXfrm>
    </dsp:sp>
    <dsp:sp modelId="{07ECE60B-6554-457D-A661-713EEE7356DD}">
      <dsp:nvSpPr>
        <dsp:cNvPr id="0" name=""/>
        <dsp:cNvSpPr/>
      </dsp:nvSpPr>
      <dsp:spPr>
        <a:xfrm rot="14040000">
          <a:off x="2836833" y="1458290"/>
          <a:ext cx="420316" cy="419876"/>
        </a:xfrm>
        <a:prstGeom prst="rightArrow">
          <a:avLst>
            <a:gd name="adj1" fmla="val 60000"/>
            <a:gd name="adj2" fmla="val 50000"/>
          </a:avLst>
        </a:prstGeom>
        <a:solidFill>
          <a:srgbClr val="FFCC00"/>
        </a:solidFill>
        <a:ln>
          <a:solidFill>
            <a:srgbClr val="FFCC00"/>
          </a:solid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n-AU" sz="1800" kern="1200"/>
        </a:p>
      </dsp:txBody>
      <dsp:txXfrm rot="14040000">
        <a:off x="2836833" y="1458290"/>
        <a:ext cx="420316" cy="419876"/>
      </dsp:txXfrm>
    </dsp:sp>
    <dsp:sp modelId="{E6DA0F1E-53B4-480A-BD55-28D796895AC7}">
      <dsp:nvSpPr>
        <dsp:cNvPr id="0" name=""/>
        <dsp:cNvSpPr/>
      </dsp:nvSpPr>
      <dsp:spPr>
        <a:xfrm>
          <a:off x="1948325" y="343670"/>
          <a:ext cx="1074537" cy="1103721"/>
        </a:xfrm>
        <a:prstGeom prst="ellipse">
          <a:avLst/>
        </a:prstGeom>
        <a:solidFill>
          <a:schemeClr val="accent1"/>
        </a:solidFill>
        <a:ln w="19050" cap="flat" cmpd="sng" algn="ctr">
          <a:solidFill>
            <a:schemeClr val="accent1">
              <a:shade val="50000"/>
            </a:schemeClr>
          </a:solidFill>
          <a:prstDash val="solid"/>
        </a:ln>
        <a:effectLst/>
      </dsp:spPr>
      <dsp:style>
        <a:lnRef idx="2">
          <a:schemeClr val="accent1">
            <a:shade val="50000"/>
          </a:schemeClr>
        </a:lnRef>
        <a:fillRef idx="1">
          <a:schemeClr val="accent1"/>
        </a:fillRef>
        <a:effectRef idx="0">
          <a:schemeClr val="accent1"/>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AU" sz="1200" kern="1200" dirty="0" smtClean="0"/>
            <a:t>Cultural clashes</a:t>
          </a:r>
          <a:endParaRPr lang="en-AU" sz="1200" kern="1200" dirty="0"/>
        </a:p>
      </dsp:txBody>
      <dsp:txXfrm>
        <a:off x="1948325" y="343670"/>
        <a:ext cx="1074537" cy="1103721"/>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rtlCol="0"/>
          <a:lstStyle>
            <a:lvl1pPr algn="r">
              <a:defRPr sz="1200"/>
            </a:lvl1pPr>
          </a:lstStyle>
          <a:p>
            <a:fld id="{91674945-CC7E-441D-A34C-C8661E87EDC0}" type="datetimeFigureOut">
              <a:rPr lang="en-US" smtClean="0"/>
              <a:pPr/>
              <a:t>10/19/2011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rtlCol="0" anchor="b"/>
          <a:lstStyle>
            <a:lvl1pPr algn="r">
              <a:defRPr sz="1200"/>
            </a:lvl1pPr>
          </a:lstStyle>
          <a:p>
            <a:fld id="{C721387A-FBC4-42D0-9871-A2D1634B6F60}"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rtl="0">
      <a:defRPr sz="1200" kern="1200">
        <a:solidFill>
          <a:schemeClr val="tx1"/>
        </a:solidFill>
        <a:latin typeface="+mn-lt"/>
        <a:ea typeface="+mn-ea"/>
        <a:cs typeface="+mn-cs"/>
      </a:defRPr>
    </a:lvl1pPr>
    <a:lvl2pPr marL="457200" algn="l" rtl="0">
      <a:defRPr sz="1200" kern="1200">
        <a:solidFill>
          <a:schemeClr val="tx1"/>
        </a:solidFill>
        <a:latin typeface="+mn-lt"/>
        <a:ea typeface="+mn-ea"/>
        <a:cs typeface="+mn-cs"/>
      </a:defRPr>
    </a:lvl2pPr>
    <a:lvl3pPr marL="914400" algn="l" rtl="0">
      <a:defRPr sz="1200" kern="1200">
        <a:solidFill>
          <a:schemeClr val="tx1"/>
        </a:solidFill>
        <a:latin typeface="+mn-lt"/>
        <a:ea typeface="+mn-ea"/>
        <a:cs typeface="+mn-cs"/>
      </a:defRPr>
    </a:lvl3pPr>
    <a:lvl4pPr marL="1371600" algn="l" rtl="0">
      <a:defRPr sz="1200" kern="1200">
        <a:solidFill>
          <a:schemeClr val="tx1"/>
        </a:solidFill>
        <a:latin typeface="+mn-lt"/>
        <a:ea typeface="+mn-ea"/>
        <a:cs typeface="+mn-cs"/>
      </a:defRPr>
    </a:lvl4pPr>
    <a:lvl5pPr marL="1828800" algn="l" rtl="0">
      <a:defRPr sz="1200" kern="1200">
        <a:solidFill>
          <a:schemeClr val="tx1"/>
        </a:solidFill>
        <a:latin typeface="+mn-lt"/>
        <a:ea typeface="+mn-ea"/>
        <a:cs typeface="+mn-cs"/>
      </a:defRPr>
    </a:lvl5pPr>
    <a:lvl6pPr marL="2286000" algn="l" rtl="0">
      <a:defRPr sz="1200" kern="1200">
        <a:solidFill>
          <a:schemeClr val="tx1"/>
        </a:solidFill>
        <a:latin typeface="+mn-lt"/>
        <a:ea typeface="+mn-ea"/>
        <a:cs typeface="+mn-cs"/>
      </a:defRPr>
    </a:lvl6pPr>
    <a:lvl7pPr marL="2743200" algn="l" rtl="0">
      <a:defRPr sz="1200" kern="1200">
        <a:solidFill>
          <a:schemeClr val="tx1"/>
        </a:solidFill>
        <a:latin typeface="+mn-lt"/>
        <a:ea typeface="+mn-ea"/>
        <a:cs typeface="+mn-cs"/>
      </a:defRPr>
    </a:lvl7pPr>
    <a:lvl8pPr marL="3200400" algn="l" rtl="0">
      <a:defRPr sz="1200" kern="1200">
        <a:solidFill>
          <a:schemeClr val="tx1"/>
        </a:solidFill>
        <a:latin typeface="+mn-lt"/>
        <a:ea typeface="+mn-ea"/>
        <a:cs typeface="+mn-cs"/>
      </a:defRPr>
    </a:lvl8pPr>
    <a:lvl9pPr marL="3657600" algn="l" rtl="0">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a:spcBef>
                <a:spcPct val="0"/>
              </a:spcBef>
            </a:pPr>
            <a:r>
              <a:rPr lang="en-AU" dirty="0" smtClean="0"/>
              <a:t>Although Torres Strait Islander people originated in the multiple islands of the Torres Strait a majority of them now reside in Queensland. This is due to the fact that the Torres Strait Islands are classed as a part of Queensland and in the past was the place that Torres Strait Islander people were to seek education and employment (</a:t>
            </a:r>
            <a:r>
              <a:rPr lang="en-AU" dirty="0" err="1" smtClean="0"/>
              <a:t>Lui</a:t>
            </a:r>
            <a:r>
              <a:rPr lang="en-AU" dirty="0" smtClean="0"/>
              <a:t>, 1996). Throughout the years the number of Torres Strait Islanders in Queensland has reduced and they are now more wide-spread across Australia then in the mid 1990’s.</a:t>
            </a:r>
          </a:p>
          <a:p>
            <a:pPr>
              <a:spcBef>
                <a:spcPct val="0"/>
              </a:spcBef>
            </a:pPr>
            <a:endParaRPr lang="en-AU" dirty="0" smtClean="0"/>
          </a:p>
          <a:p>
            <a:pPr>
              <a:spcBef>
                <a:spcPct val="0"/>
              </a:spcBef>
            </a:pPr>
            <a:r>
              <a:rPr lang="en-AU" dirty="0" smtClean="0"/>
              <a:t>The identification of being Torres Strait Islander is extremely important to the people. This may be due to the fact that Europeans in the nineteenth century saw them as superior to Aboriginal Australians due to the fact they were “fishermen, hunters, gardeners, agriculturalists and fearless defenders of their territories” (</a:t>
            </a:r>
            <a:r>
              <a:rPr lang="en-AU" dirty="0" err="1" smtClean="0"/>
              <a:t>Lui</a:t>
            </a:r>
            <a:r>
              <a:rPr lang="en-AU" dirty="0" smtClean="0"/>
              <a:t>, 1996 p.21-22). Although they are separate from Aboriginal Australians they do have many similarities. Like Aboriginal people, Torres Strait Islanders have many different sub groups. Languages, rituals, practices and locations are some examples of how Torres Strait Islander people identify different population groups. </a:t>
            </a:r>
          </a:p>
          <a:p>
            <a:endParaRPr lang="en-AU" dirty="0" smtClean="0"/>
          </a:p>
          <a:p>
            <a:r>
              <a:rPr lang="en-AU" dirty="0" smtClean="0"/>
              <a:t>The Torres Strait Islander Flag was created as a symbol of unity and identity for Torres Strait Islander peoples.</a:t>
            </a:r>
            <a:r>
              <a:rPr lang="en-AU" baseline="0" dirty="0" smtClean="0"/>
              <a:t> </a:t>
            </a:r>
            <a:r>
              <a:rPr lang="en-AU" dirty="0" smtClean="0"/>
              <a:t>Each part of the flag is designed to represent something about Torres Strait Island culture.</a:t>
            </a:r>
          </a:p>
          <a:p>
            <a:endParaRPr lang="en-AU" dirty="0" smtClean="0"/>
          </a:p>
          <a:p>
            <a:pPr>
              <a:buFont typeface="Arial" pitchFamily="34" charset="0"/>
              <a:buChar char="•"/>
            </a:pPr>
            <a:r>
              <a:rPr lang="en-AU" dirty="0" smtClean="0"/>
              <a:t>Green: Represents the land</a:t>
            </a:r>
          </a:p>
          <a:p>
            <a:pPr>
              <a:buFont typeface="Arial" pitchFamily="34" charset="0"/>
              <a:buChar char="•"/>
            </a:pPr>
            <a:r>
              <a:rPr lang="en-AU" dirty="0" smtClean="0"/>
              <a:t>Blue: Represents the sea</a:t>
            </a:r>
          </a:p>
          <a:p>
            <a:pPr>
              <a:buFont typeface="Arial" pitchFamily="34" charset="0"/>
              <a:buChar char="•"/>
            </a:pPr>
            <a:r>
              <a:rPr lang="en-AU" dirty="0" smtClean="0"/>
              <a:t>White: Represents peace</a:t>
            </a:r>
          </a:p>
          <a:p>
            <a:pPr>
              <a:buFont typeface="Arial" pitchFamily="34" charset="0"/>
              <a:buChar char="•"/>
            </a:pPr>
            <a:r>
              <a:rPr lang="en-AU" dirty="0" smtClean="0"/>
              <a:t>Black: Represents the Indigenous peoples</a:t>
            </a:r>
          </a:p>
          <a:p>
            <a:endParaRPr lang="en-AU" dirty="0" smtClean="0"/>
          </a:p>
          <a:p>
            <a:r>
              <a:rPr lang="en-AU" dirty="0" smtClean="0"/>
              <a:t>According to</a:t>
            </a:r>
            <a:r>
              <a:rPr lang="en-AU" baseline="0" dirty="0" smtClean="0"/>
              <a:t> </a:t>
            </a:r>
            <a:r>
              <a:rPr lang="en-AU" dirty="0" smtClean="0"/>
              <a:t>Aboriginal and Torres Strait Islander </a:t>
            </a:r>
            <a:r>
              <a:rPr lang="en-AU" dirty="0" smtClean="0"/>
              <a:t>Commission (1992) </a:t>
            </a:r>
            <a:r>
              <a:rPr lang="en-AU" dirty="0" smtClean="0"/>
              <a:t>"The </a:t>
            </a:r>
            <a:r>
              <a:rPr lang="en-AU" dirty="0" err="1" smtClean="0"/>
              <a:t>dhari</a:t>
            </a:r>
            <a:r>
              <a:rPr lang="en-AU" dirty="0" smtClean="0"/>
              <a:t> (headdress) represents Torres Strait Island people and the five pointed star represents the 5 major Island groups. The star also represents navigation, as a symbol of the seafaring culture of the Torres Strait. The Island Co-ordinating Council also chose the design as its simplicity would allow each Torres Strait community to incorporate their own emblem into the design for local identification". </a:t>
            </a:r>
            <a:endParaRPr lang="en-AU" dirty="0"/>
          </a:p>
        </p:txBody>
      </p:sp>
      <p:sp>
        <p:nvSpPr>
          <p:cNvPr id="4" name="Slide Number Placeholder 3"/>
          <p:cNvSpPr>
            <a:spLocks noGrp="1"/>
          </p:cNvSpPr>
          <p:nvPr>
            <p:ph type="sldNum" sz="quarter" idx="10"/>
          </p:nvPr>
        </p:nvSpPr>
        <p:spPr/>
        <p:txBody>
          <a:bodyPr/>
          <a:lstStyle/>
          <a:p>
            <a:fld id="{C721387A-FBC4-42D0-9871-A2D1634B6F60}" type="slidenum">
              <a:rPr lang="en-US" smtClean="0"/>
              <a:pPr/>
              <a:t>2</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3E379D7B-A1EA-42EC-8B02-8B190CBDCC42}" type="slidenum">
              <a:rPr lang="en-AU" smtClean="0"/>
              <a:pPr/>
              <a:t>11</a:t>
            </a:fld>
            <a:endParaRPr lang="en-AU"/>
          </a:p>
        </p:txBody>
      </p:sp>
    </p:spTree>
    <p:extLst>
      <p:ext uri="{BB962C8B-B14F-4D97-AF65-F5344CB8AC3E}">
        <p14:creationId xmlns="" xmlns:p14="http://schemas.microsoft.com/office/powerpoint/2010/main" val="27025156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3E379D7B-A1EA-42EC-8B02-8B190CBDCC42}" type="slidenum">
              <a:rPr lang="en-AU" smtClean="0"/>
              <a:pPr/>
              <a:t>12</a:t>
            </a:fld>
            <a:endParaRPr lang="en-AU"/>
          </a:p>
        </p:txBody>
      </p:sp>
    </p:spTree>
    <p:extLst>
      <p:ext uri="{BB962C8B-B14F-4D97-AF65-F5344CB8AC3E}">
        <p14:creationId xmlns="" xmlns:p14="http://schemas.microsoft.com/office/powerpoint/2010/main" val="27025156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fontAlgn="auto">
              <a:spcBef>
                <a:spcPts val="0"/>
              </a:spcBef>
              <a:spcAft>
                <a:spcPts val="0"/>
              </a:spcAft>
              <a:buFont typeface="Arial" pitchFamily="34" charset="0"/>
              <a:buNone/>
              <a:defRPr/>
            </a:pPr>
            <a:r>
              <a:rPr lang="en-AU" dirty="0" smtClean="0"/>
              <a:t>The history of the Torres Strait Islander people has followed one similar to that of Aboriginal Australian people. In that they have been treated as ‘non citizens’ and had no right in the newly colonised Australia. Before the 1960’s Torres Strait Islander peoples were controlled by the Government of Queensland and were governed by their law. Torres strait islander people were assigned an Aboriginal protector to oversee them and as a result the citizens of Torres Straight were controlled in every aspect from:</a:t>
            </a:r>
            <a:br>
              <a:rPr lang="en-AU" dirty="0" smtClean="0"/>
            </a:br>
            <a:endParaRPr lang="en-AU" dirty="0" smtClean="0"/>
          </a:p>
          <a:p>
            <a:pPr fontAlgn="auto">
              <a:spcBef>
                <a:spcPts val="0"/>
              </a:spcBef>
              <a:spcAft>
                <a:spcPts val="0"/>
              </a:spcAft>
              <a:buFont typeface="Arial" pitchFamily="34" charset="0"/>
              <a:buChar char="•"/>
              <a:defRPr/>
            </a:pPr>
            <a:r>
              <a:rPr lang="en-AU" dirty="0" smtClean="0"/>
              <a:t>Keeping each gender separated before marriage.</a:t>
            </a:r>
          </a:p>
          <a:p>
            <a:pPr fontAlgn="auto">
              <a:spcBef>
                <a:spcPts val="0"/>
              </a:spcBef>
              <a:spcAft>
                <a:spcPts val="0"/>
              </a:spcAft>
              <a:buFont typeface="Arial" pitchFamily="34" charset="0"/>
              <a:buChar char="•"/>
              <a:defRPr/>
            </a:pPr>
            <a:r>
              <a:rPr lang="en-AU" dirty="0" smtClean="0"/>
              <a:t>Removal of children</a:t>
            </a:r>
          </a:p>
          <a:p>
            <a:pPr fontAlgn="auto">
              <a:spcBef>
                <a:spcPts val="0"/>
              </a:spcBef>
              <a:spcAft>
                <a:spcPts val="0"/>
              </a:spcAft>
              <a:buFont typeface="Arial" pitchFamily="34" charset="0"/>
              <a:buChar char="•"/>
              <a:defRPr/>
            </a:pPr>
            <a:r>
              <a:rPr lang="en-AU" dirty="0" smtClean="0"/>
              <a:t>Having a basic education as Torres Straight Islanders were believed to not have the ability to progress beyond primary school.</a:t>
            </a:r>
          </a:p>
          <a:p>
            <a:pPr fontAlgn="auto">
              <a:spcBef>
                <a:spcPts val="0"/>
              </a:spcBef>
              <a:spcAft>
                <a:spcPts val="0"/>
              </a:spcAft>
              <a:buFont typeface="Arial" pitchFamily="34" charset="0"/>
              <a:buChar char="•"/>
              <a:defRPr/>
            </a:pPr>
            <a:r>
              <a:rPr lang="en-AU" dirty="0" smtClean="0"/>
              <a:t>Paid lower wages that the white workers.</a:t>
            </a:r>
          </a:p>
          <a:p>
            <a:pPr fontAlgn="auto">
              <a:spcBef>
                <a:spcPts val="0"/>
              </a:spcBef>
              <a:spcAft>
                <a:spcPts val="0"/>
              </a:spcAft>
              <a:buFont typeface="Arial" pitchFamily="34" charset="0"/>
              <a:buChar char="•"/>
              <a:defRPr/>
            </a:pPr>
            <a:r>
              <a:rPr lang="en-AU" dirty="0" smtClean="0"/>
              <a:t>The only type of work they were allowed to do was ‘labour work’ such as laying down railroads</a:t>
            </a:r>
            <a:r>
              <a:rPr lang="en-AU" dirty="0" smtClean="0"/>
              <a:t>.</a:t>
            </a:r>
          </a:p>
          <a:p>
            <a:pPr fontAlgn="auto">
              <a:spcBef>
                <a:spcPts val="0"/>
              </a:spcBef>
              <a:spcAft>
                <a:spcPts val="0"/>
              </a:spcAft>
              <a:buFont typeface="Arial" pitchFamily="34" charset="0"/>
              <a:buNone/>
              <a:defRPr/>
            </a:pPr>
            <a:r>
              <a:rPr lang="en-AU" dirty="0" smtClean="0"/>
              <a:t>(Graham, 1997)</a:t>
            </a:r>
            <a:endParaRPr lang="en-AU" dirty="0" smtClean="0"/>
          </a:p>
          <a:p>
            <a:pPr fontAlgn="auto">
              <a:spcBef>
                <a:spcPts val="0"/>
              </a:spcBef>
              <a:spcAft>
                <a:spcPts val="0"/>
              </a:spcAft>
              <a:buFont typeface="Arial" pitchFamily="34" charset="0"/>
              <a:buChar char="•"/>
              <a:defRPr/>
            </a:pPr>
            <a:endParaRPr lang="en-AU" dirty="0" smtClean="0"/>
          </a:p>
          <a:p>
            <a:pPr fontAlgn="auto">
              <a:spcBef>
                <a:spcPts val="0"/>
              </a:spcBef>
              <a:spcAft>
                <a:spcPts val="0"/>
              </a:spcAft>
              <a:buFont typeface="Arial" pitchFamily="34" charset="0"/>
              <a:buNone/>
              <a:defRPr/>
            </a:pPr>
            <a:r>
              <a:rPr lang="en-AU" dirty="0" smtClean="0"/>
              <a:t>In 1982 </a:t>
            </a:r>
            <a:r>
              <a:rPr lang="en-AU" dirty="0" err="1" smtClean="0"/>
              <a:t>Koiki</a:t>
            </a:r>
            <a:r>
              <a:rPr lang="en-AU" dirty="0" smtClean="0"/>
              <a:t> </a:t>
            </a:r>
            <a:r>
              <a:rPr lang="en-AU" dirty="0" err="1" smtClean="0"/>
              <a:t>Mabo</a:t>
            </a:r>
            <a:r>
              <a:rPr lang="en-AU" dirty="0" smtClean="0"/>
              <a:t> a Torres Strait Islander initiated a case in the high court of Australia to claim recognition Australia wide that the people of Murray Island are the traditional owners of the lands and have rights to them </a:t>
            </a:r>
            <a:r>
              <a:rPr lang="en-AU" dirty="0" smtClean="0"/>
              <a:t>(Graham, 1997 &amp; </a:t>
            </a:r>
            <a:r>
              <a:rPr lang="en-AU" dirty="0" err="1" smtClean="0"/>
              <a:t>Lui</a:t>
            </a:r>
            <a:r>
              <a:rPr lang="en-AU" dirty="0" smtClean="0"/>
              <a:t>, 1996). After 10 years fighting the court system the High Court of Australia finally ruled in June 1992 “the </a:t>
            </a:r>
            <a:r>
              <a:rPr lang="en-AU" dirty="0" err="1" smtClean="0"/>
              <a:t>Meriam</a:t>
            </a:r>
            <a:r>
              <a:rPr lang="en-AU" dirty="0" smtClean="0"/>
              <a:t> people of Torres Straight Island are entitled as against the whole world to possession, occupation, use and enjoyment of the lands of the Murray Islands". (Eddie </a:t>
            </a:r>
            <a:r>
              <a:rPr lang="en-AU" dirty="0" err="1" smtClean="0"/>
              <a:t>Mabo</a:t>
            </a:r>
            <a:r>
              <a:rPr lang="en-AU" dirty="0" smtClean="0"/>
              <a:t> and Others </a:t>
            </a:r>
            <a:r>
              <a:rPr lang="en-AU" i="1" dirty="0" err="1" smtClean="0"/>
              <a:t>vs</a:t>
            </a:r>
            <a:r>
              <a:rPr lang="en-AU" dirty="0" smtClean="0"/>
              <a:t> State of Queensland, High Court of Australia, Order as cited in </a:t>
            </a:r>
            <a:r>
              <a:rPr lang="en-AU" dirty="0" err="1" smtClean="0"/>
              <a:t>Lui</a:t>
            </a:r>
            <a:r>
              <a:rPr lang="en-AU" dirty="0" smtClean="0"/>
              <a:t>, 1996). This judgment allowed not only the reorganisation of original land ownership of land to the Torres Strait people but also allowed the reorganisation of original land ownership for Aboriginal Australians</a:t>
            </a:r>
            <a:r>
              <a:rPr lang="en-AU" dirty="0" smtClean="0"/>
              <a:t>. As a result of </a:t>
            </a:r>
            <a:r>
              <a:rPr lang="en-AU" dirty="0" err="1" smtClean="0"/>
              <a:t>Mabo’s</a:t>
            </a:r>
            <a:r>
              <a:rPr lang="en-AU" dirty="0" smtClean="0"/>
              <a:t> determination he became </a:t>
            </a:r>
            <a:r>
              <a:rPr lang="en-AU" dirty="0" smtClean="0"/>
              <a:t>a symbolic moral victory for the Aboriginal people</a:t>
            </a:r>
            <a:r>
              <a:rPr lang="en-AU" baseline="0" dirty="0" smtClean="0"/>
              <a:t> (</a:t>
            </a:r>
            <a:r>
              <a:rPr lang="en-AU" sz="1200" dirty="0" err="1" smtClean="0"/>
              <a:t>Chamarette</a:t>
            </a:r>
            <a:r>
              <a:rPr lang="en-AU" sz="1200" dirty="0" smtClean="0"/>
              <a:t>, 2000).</a:t>
            </a:r>
            <a:endParaRPr lang="en-AU" dirty="0" smtClean="0"/>
          </a:p>
          <a:p>
            <a:pPr fontAlgn="auto">
              <a:spcBef>
                <a:spcPts val="0"/>
              </a:spcBef>
              <a:spcAft>
                <a:spcPts val="0"/>
              </a:spcAft>
              <a:buFont typeface="Arial" pitchFamily="34" charset="0"/>
              <a:buNone/>
              <a:defRPr/>
            </a:pPr>
            <a:endParaRPr lang="en-AU" dirty="0" smtClean="0"/>
          </a:p>
        </p:txBody>
      </p:sp>
      <p:sp>
        <p:nvSpPr>
          <p:cNvPr id="4" name="Slide Number Placeholder 3"/>
          <p:cNvSpPr>
            <a:spLocks noGrp="1"/>
          </p:cNvSpPr>
          <p:nvPr>
            <p:ph type="sldNum" sz="quarter" idx="10"/>
          </p:nvPr>
        </p:nvSpPr>
        <p:spPr/>
        <p:txBody>
          <a:bodyPr/>
          <a:lstStyle/>
          <a:p>
            <a:fld id="{C721387A-FBC4-42D0-9871-A2D1634B6F60}" type="slidenum">
              <a:rPr lang="en-US" smtClean="0"/>
              <a:pPr/>
              <a:t>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en-AU" sz="1200" kern="1200" dirty="0" smtClean="0">
                <a:solidFill>
                  <a:schemeClr val="tx1"/>
                </a:solidFill>
                <a:latin typeface="+mn-lt"/>
                <a:ea typeface="+mn-ea"/>
                <a:cs typeface="+mn-cs"/>
              </a:rPr>
              <a:t>Due to the painful history of the Torres Straight Islanders few saw any relevance or even had access to education or further education. In modern day many Torres Straight Islanders have taken the opportunity to undertake education that their parents and grandparents did not have access to. As </a:t>
            </a:r>
            <a:r>
              <a:rPr lang="en-AU" sz="1200" kern="1200" dirty="0" err="1" smtClean="0">
                <a:solidFill>
                  <a:schemeClr val="tx1"/>
                </a:solidFill>
                <a:latin typeface="+mn-lt"/>
                <a:ea typeface="+mn-ea"/>
                <a:cs typeface="+mn-cs"/>
              </a:rPr>
              <a:t>Shnukal</a:t>
            </a:r>
            <a:r>
              <a:rPr lang="en-AU" sz="1200" kern="1200" dirty="0" smtClean="0">
                <a:solidFill>
                  <a:schemeClr val="tx1"/>
                </a:solidFill>
                <a:latin typeface="+mn-lt"/>
                <a:ea typeface="+mn-ea"/>
                <a:cs typeface="+mn-cs"/>
              </a:rPr>
              <a:t> (2001, p. 29) mentions “there are increasingly numbers of Torres straight Islanders that are undertaking undergraduate and even post graduate degrees to gain valuable skills that are contributing to the management of their local communities.” Thus Torres strait Islanders are gaining an education that utilises their culture and in turn their achievements help develop their society and preserve their culture.</a:t>
            </a:r>
            <a:r>
              <a:rPr lang="en-AU" dirty="0" smtClean="0"/>
              <a:t/>
            </a:r>
            <a:br>
              <a:rPr lang="en-AU" dirty="0" smtClean="0"/>
            </a:br>
            <a:r>
              <a:rPr lang="en-AU" dirty="0" smtClean="0"/>
              <a:t/>
            </a:r>
            <a:br>
              <a:rPr lang="en-AU" dirty="0" smtClean="0"/>
            </a:br>
            <a:r>
              <a:rPr lang="en-AU" sz="1200" kern="1200" dirty="0" smtClean="0">
                <a:solidFill>
                  <a:schemeClr val="tx1"/>
                </a:solidFill>
                <a:latin typeface="+mn-lt"/>
                <a:ea typeface="+mn-ea"/>
                <a:cs typeface="+mn-cs"/>
              </a:rPr>
              <a:t>There have been some massive achievements from Torres Straight Islanders who have taken the opportunity to gain an education. Some famous Islanders include:</a:t>
            </a:r>
          </a:p>
          <a:p>
            <a:endParaRPr lang="en-AU" sz="1200" kern="1200" dirty="0" smtClean="0">
              <a:solidFill>
                <a:schemeClr val="tx1"/>
              </a:solidFill>
              <a:latin typeface="+mn-lt"/>
              <a:ea typeface="+mn-ea"/>
              <a:cs typeface="+mn-cs"/>
            </a:endParaRPr>
          </a:p>
          <a:p>
            <a:pPr>
              <a:buFont typeface="Arial" pitchFamily="34" charset="0"/>
              <a:buChar char="•"/>
            </a:pPr>
            <a:r>
              <a:rPr lang="en-AU" sz="1200" kern="1200" dirty="0" smtClean="0">
                <a:solidFill>
                  <a:schemeClr val="tx1"/>
                </a:solidFill>
                <a:latin typeface="+mn-lt"/>
                <a:ea typeface="+mn-ea"/>
                <a:cs typeface="+mn-cs"/>
              </a:rPr>
              <a:t>Mary </a:t>
            </a:r>
            <a:r>
              <a:rPr lang="en-AU" sz="1200" kern="1200" dirty="0" err="1" smtClean="0">
                <a:solidFill>
                  <a:schemeClr val="tx1"/>
                </a:solidFill>
                <a:latin typeface="+mn-lt"/>
                <a:ea typeface="+mn-ea"/>
                <a:cs typeface="+mn-cs"/>
              </a:rPr>
              <a:t>Garnier</a:t>
            </a:r>
            <a:r>
              <a:rPr lang="en-AU" sz="1200" kern="1200" dirty="0" smtClean="0">
                <a:solidFill>
                  <a:schemeClr val="tx1"/>
                </a:solidFill>
                <a:latin typeface="+mn-lt"/>
                <a:ea typeface="+mn-ea"/>
                <a:cs typeface="+mn-cs"/>
              </a:rPr>
              <a:t> was the first Torres strait Islander to gain a university degree in 1965.</a:t>
            </a:r>
            <a:endParaRPr lang="en-AU" dirty="0" smtClean="0"/>
          </a:p>
          <a:p>
            <a:pPr>
              <a:buFont typeface="Arial" pitchFamily="34" charset="0"/>
              <a:buChar char="•"/>
            </a:pPr>
            <a:r>
              <a:rPr lang="en-AU" sz="1200" kern="1200" dirty="0" err="1" smtClean="0">
                <a:solidFill>
                  <a:schemeClr val="tx1"/>
                </a:solidFill>
                <a:latin typeface="+mn-lt"/>
                <a:ea typeface="+mn-ea"/>
                <a:cs typeface="+mn-cs"/>
              </a:rPr>
              <a:t>Nartin</a:t>
            </a:r>
            <a:r>
              <a:rPr lang="en-AU" sz="1200" kern="1200" dirty="0" smtClean="0">
                <a:solidFill>
                  <a:schemeClr val="tx1"/>
                </a:solidFill>
                <a:latin typeface="+mn-lt"/>
                <a:ea typeface="+mn-ea"/>
                <a:cs typeface="+mn-cs"/>
              </a:rPr>
              <a:t> Nakata was the first Torres Strait islander to gain a PhD in education in 1997.</a:t>
            </a:r>
            <a:endParaRPr lang="en-AU" dirty="0" smtClean="0"/>
          </a:p>
          <a:p>
            <a:pPr>
              <a:buFont typeface="Arial" pitchFamily="34" charset="0"/>
              <a:buChar char="•"/>
            </a:pPr>
            <a:r>
              <a:rPr lang="en-AU" sz="1200" kern="1200" dirty="0" smtClean="0">
                <a:solidFill>
                  <a:schemeClr val="tx1"/>
                </a:solidFill>
                <a:latin typeface="+mn-lt"/>
                <a:ea typeface="+mn-ea"/>
                <a:cs typeface="+mn-cs"/>
              </a:rPr>
              <a:t>Roy Whittaker was the first Torres Strait Islander to become a doctor.</a:t>
            </a:r>
            <a:endParaRPr lang="en-AU" dirty="0" smtClean="0"/>
          </a:p>
          <a:p>
            <a:pPr>
              <a:buFont typeface="Arial" pitchFamily="34" charset="0"/>
              <a:buChar char="•"/>
            </a:pPr>
            <a:r>
              <a:rPr lang="en-AU" sz="1200" kern="1200" dirty="0" smtClean="0">
                <a:solidFill>
                  <a:schemeClr val="tx1"/>
                </a:solidFill>
                <a:latin typeface="+mn-lt"/>
                <a:ea typeface="+mn-ea"/>
                <a:cs typeface="+mn-cs"/>
              </a:rPr>
              <a:t>Catherine Anne Pirie became the first Torres strait islander to become a magistrate in 2000.</a:t>
            </a:r>
          </a:p>
          <a:p>
            <a:pPr>
              <a:buFont typeface="Arial" pitchFamily="34" charset="0"/>
              <a:buChar char="•"/>
            </a:pPr>
            <a:r>
              <a:rPr lang="en-AU" sz="1200" dirty="0" err="1" smtClean="0">
                <a:latin typeface="Andalus" pitchFamily="18" charset="-78"/>
                <a:cs typeface="Andalus" pitchFamily="18" charset="-78"/>
              </a:rPr>
              <a:t>Dulcie</a:t>
            </a:r>
            <a:r>
              <a:rPr lang="en-AU" sz="1200" dirty="0" smtClean="0">
                <a:latin typeface="Andalus" pitchFamily="18" charset="-78"/>
                <a:cs typeface="Andalus" pitchFamily="18" charset="-78"/>
              </a:rPr>
              <a:t>, Sophie and Heather Pitt, the first Torres Strait Islanders to attend the Parramatta</a:t>
            </a:r>
            <a:r>
              <a:rPr lang="en-AU" sz="1200" baseline="0" dirty="0" smtClean="0">
                <a:latin typeface="Andalus" pitchFamily="18" charset="-78"/>
                <a:cs typeface="Andalus" pitchFamily="18" charset="-78"/>
              </a:rPr>
              <a:t> </a:t>
            </a:r>
            <a:r>
              <a:rPr lang="en-AU" sz="1200" dirty="0" smtClean="0">
                <a:latin typeface="Andalus" pitchFamily="18" charset="-78"/>
                <a:cs typeface="Andalus" pitchFamily="18" charset="-78"/>
              </a:rPr>
              <a:t>Primary School in Cairns, formed a singing</a:t>
            </a:r>
            <a:r>
              <a:rPr lang="en-AU" sz="1200" baseline="0" dirty="0" smtClean="0">
                <a:latin typeface="Andalus" pitchFamily="18" charset="-78"/>
                <a:cs typeface="Andalus" pitchFamily="18" charset="-78"/>
              </a:rPr>
              <a:t> </a:t>
            </a:r>
            <a:r>
              <a:rPr lang="en-AU" sz="1200" dirty="0" smtClean="0">
                <a:latin typeface="Andalus" pitchFamily="18" charset="-78"/>
                <a:cs typeface="Andalus" pitchFamily="18" charset="-78"/>
              </a:rPr>
              <a:t>group, the Harmony Sisters.</a:t>
            </a:r>
            <a:endParaRPr lang="en-AU" dirty="0" smtClean="0"/>
          </a:p>
          <a:p>
            <a:r>
              <a:rPr lang="en-AU" sz="1200" kern="1200" dirty="0" smtClean="0">
                <a:solidFill>
                  <a:schemeClr val="tx1"/>
                </a:solidFill>
                <a:latin typeface="+mn-lt"/>
                <a:ea typeface="+mn-ea"/>
                <a:cs typeface="+mn-cs"/>
              </a:rPr>
              <a:t>(</a:t>
            </a:r>
            <a:r>
              <a:rPr lang="en-AU" sz="1200" kern="1200" dirty="0" err="1" smtClean="0">
                <a:solidFill>
                  <a:schemeClr val="tx1"/>
                </a:solidFill>
                <a:latin typeface="+mn-lt"/>
                <a:ea typeface="+mn-ea"/>
                <a:cs typeface="+mn-cs"/>
              </a:rPr>
              <a:t>Shnukal</a:t>
            </a:r>
            <a:r>
              <a:rPr lang="en-AU" sz="1200" kern="1200" dirty="0" smtClean="0">
                <a:solidFill>
                  <a:schemeClr val="tx1"/>
                </a:solidFill>
                <a:latin typeface="+mn-lt"/>
                <a:ea typeface="+mn-ea"/>
                <a:cs typeface="+mn-cs"/>
              </a:rPr>
              <a:t> , 2001, p.29)</a:t>
            </a:r>
            <a:endParaRPr lang="en-AU" dirty="0" smtClean="0"/>
          </a:p>
          <a:p>
            <a:endParaRPr lang="en-AU" dirty="0"/>
          </a:p>
        </p:txBody>
      </p:sp>
      <p:sp>
        <p:nvSpPr>
          <p:cNvPr id="4" name="Slide Number Placeholder 3"/>
          <p:cNvSpPr>
            <a:spLocks noGrp="1"/>
          </p:cNvSpPr>
          <p:nvPr>
            <p:ph type="sldNum" sz="quarter" idx="10"/>
          </p:nvPr>
        </p:nvSpPr>
        <p:spPr/>
        <p:txBody>
          <a:bodyPr/>
          <a:lstStyle/>
          <a:p>
            <a:fld id="{C721387A-FBC4-42D0-9871-A2D1634B6F60}" type="slidenum">
              <a:rPr lang="en-US" smtClean="0"/>
              <a:pPr/>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AU" sz="1200" kern="1200" dirty="0" smtClean="0">
                <a:solidFill>
                  <a:schemeClr val="tx1"/>
                </a:solidFill>
                <a:latin typeface="+mn-lt"/>
                <a:ea typeface="+mn-ea"/>
                <a:cs typeface="+mn-cs"/>
              </a:rPr>
              <a:t>The culture and community of the Torres Strait islander people as stated by Charles Stuart University (2011) are “overshadowed by Aboriginal Australians and their culture and history is often lumped in with Aboriginal culture and history.” Despite this the Torres strait Islanders do have similarities to mainland Aboriginals but they also have their own cultural aspects and stories dependant of their location and experiences.</a:t>
            </a:r>
          </a:p>
          <a:p>
            <a:r>
              <a:rPr lang="en-AU" sz="1200" kern="1200" dirty="0" smtClean="0">
                <a:solidFill>
                  <a:schemeClr val="tx1"/>
                </a:solidFill>
                <a:latin typeface="+mn-lt"/>
                <a:ea typeface="+mn-ea"/>
                <a:cs typeface="+mn-cs"/>
              </a:rPr>
              <a:t> </a:t>
            </a:r>
          </a:p>
          <a:p>
            <a:r>
              <a:rPr lang="en-AU" sz="1200" kern="1200" dirty="0" smtClean="0">
                <a:solidFill>
                  <a:schemeClr val="tx1"/>
                </a:solidFill>
                <a:latin typeface="+mn-lt"/>
                <a:ea typeface="+mn-ea"/>
                <a:cs typeface="+mn-cs"/>
              </a:rPr>
              <a:t>The people of the Torres Strait have a plethora of cultural aspect that make up their community. The Torres Strait islander people have two traditional languages spoken in the Torres Strait, these include:</a:t>
            </a:r>
          </a:p>
          <a:p>
            <a:pPr lvl="0"/>
            <a:r>
              <a:rPr lang="en-AU" sz="1200" kern="1200" dirty="0" err="1" smtClean="0">
                <a:solidFill>
                  <a:schemeClr val="tx1"/>
                </a:solidFill>
                <a:latin typeface="+mn-lt"/>
                <a:ea typeface="+mn-ea"/>
                <a:cs typeface="+mn-cs"/>
              </a:rPr>
              <a:t>Kalaw</a:t>
            </a:r>
            <a:r>
              <a:rPr lang="en-AU" sz="1200" kern="1200" dirty="0" smtClean="0">
                <a:solidFill>
                  <a:schemeClr val="tx1"/>
                </a:solidFill>
                <a:latin typeface="+mn-lt"/>
                <a:ea typeface="+mn-ea"/>
                <a:cs typeface="+mn-cs"/>
              </a:rPr>
              <a:t> Lagaw </a:t>
            </a:r>
            <a:r>
              <a:rPr lang="en-AU" sz="1200" kern="1200" dirty="0" err="1" smtClean="0">
                <a:solidFill>
                  <a:schemeClr val="tx1"/>
                </a:solidFill>
                <a:latin typeface="+mn-lt"/>
                <a:ea typeface="+mn-ea"/>
                <a:cs typeface="+mn-cs"/>
              </a:rPr>
              <a:t>Ya</a:t>
            </a:r>
            <a:r>
              <a:rPr lang="en-AU" sz="1200" kern="1200" dirty="0" smtClean="0">
                <a:solidFill>
                  <a:schemeClr val="tx1"/>
                </a:solidFill>
                <a:latin typeface="+mn-lt"/>
                <a:ea typeface="+mn-ea"/>
                <a:cs typeface="+mn-cs"/>
              </a:rPr>
              <a:t> - This is similar to Aboriginal languages and is spoken on western, central and northern islands. Individual dialects are also found on each of the islands.</a:t>
            </a:r>
          </a:p>
          <a:p>
            <a:pPr lvl="0"/>
            <a:r>
              <a:rPr lang="en-AU" sz="1200" kern="1200" dirty="0" err="1" smtClean="0">
                <a:solidFill>
                  <a:schemeClr val="tx1"/>
                </a:solidFill>
                <a:latin typeface="+mn-lt"/>
                <a:ea typeface="+mn-ea"/>
                <a:cs typeface="+mn-cs"/>
              </a:rPr>
              <a:t>Meriam</a:t>
            </a:r>
            <a:r>
              <a:rPr lang="en-AU" sz="1200" kern="1200" dirty="0" smtClean="0">
                <a:solidFill>
                  <a:schemeClr val="tx1"/>
                </a:solidFill>
                <a:latin typeface="+mn-lt"/>
                <a:ea typeface="+mn-ea"/>
                <a:cs typeface="+mn-cs"/>
              </a:rPr>
              <a:t> Mir - This is the language of the eastern islands (including </a:t>
            </a:r>
            <a:r>
              <a:rPr lang="en-AU" sz="1200" kern="1200" dirty="0" err="1" smtClean="0">
                <a:solidFill>
                  <a:schemeClr val="tx1"/>
                </a:solidFill>
                <a:latin typeface="+mn-lt"/>
                <a:ea typeface="+mn-ea"/>
                <a:cs typeface="+mn-cs"/>
              </a:rPr>
              <a:t>Mer</a:t>
            </a:r>
            <a:r>
              <a:rPr lang="en-AU" sz="1200" kern="1200" dirty="0" smtClean="0">
                <a:solidFill>
                  <a:schemeClr val="tx1"/>
                </a:solidFill>
                <a:latin typeface="+mn-lt"/>
                <a:ea typeface="+mn-ea"/>
                <a:cs typeface="+mn-cs"/>
              </a:rPr>
              <a:t>) and is derived from Papuan languages. Individual dialects are also found on each of the islands. (Charles Stuart University, 2011)</a:t>
            </a:r>
          </a:p>
          <a:p>
            <a:r>
              <a:rPr lang="en-AU" sz="1200" kern="1200" dirty="0" smtClean="0">
                <a:solidFill>
                  <a:schemeClr val="tx1"/>
                </a:solidFill>
                <a:latin typeface="+mn-lt"/>
                <a:ea typeface="+mn-ea"/>
                <a:cs typeface="+mn-cs"/>
              </a:rPr>
              <a:t>They use these languages as a fundamental part of their culture to share stories and songs that contain their spiritual beliefs or their common cultural law.</a:t>
            </a:r>
          </a:p>
          <a:p>
            <a:endParaRPr lang="en-AU" sz="1200" kern="1200" dirty="0" smtClean="0">
              <a:solidFill>
                <a:schemeClr val="tx1"/>
              </a:solidFill>
              <a:latin typeface="+mn-lt"/>
              <a:ea typeface="+mn-ea"/>
              <a:cs typeface="+mn-cs"/>
            </a:endParaRPr>
          </a:p>
          <a:p>
            <a:r>
              <a:rPr lang="en-AU" sz="1200" kern="1200" dirty="0" smtClean="0">
                <a:solidFill>
                  <a:schemeClr val="tx1"/>
                </a:solidFill>
                <a:latin typeface="+mn-lt"/>
                <a:ea typeface="+mn-ea"/>
                <a:cs typeface="+mn-cs"/>
              </a:rPr>
              <a:t>Torres Strait islanders have spirituality, beliefs and traditions that are based on nature and how the world functions in a natural world.  The dreaming is a part of their belief system that involve ceremonies, using scared sites, using song and dance, body painting to relay stories of creation, morals, culture and law. (</a:t>
            </a:r>
            <a:r>
              <a:rPr lang="en-AU" sz="1200" kern="1200" dirty="0" err="1" smtClean="0">
                <a:solidFill>
                  <a:schemeClr val="tx1"/>
                </a:solidFill>
                <a:latin typeface="+mn-lt"/>
                <a:ea typeface="+mn-ea"/>
                <a:cs typeface="+mn-cs"/>
              </a:rPr>
              <a:t>Resture</a:t>
            </a:r>
            <a:r>
              <a:rPr lang="en-AU" sz="1200" kern="1200" dirty="0" smtClean="0">
                <a:solidFill>
                  <a:schemeClr val="tx1"/>
                </a:solidFill>
                <a:latin typeface="+mn-lt"/>
                <a:ea typeface="+mn-ea"/>
                <a:cs typeface="+mn-cs"/>
              </a:rPr>
              <a:t>, 2011). These stories have been passed down for thousands of years from their ancestors and are known to originate from the spirits and is their spiritual truth.</a:t>
            </a:r>
          </a:p>
          <a:p>
            <a:r>
              <a:rPr lang="en-AU" sz="1200" kern="1200" dirty="0" smtClean="0">
                <a:solidFill>
                  <a:schemeClr val="tx1"/>
                </a:solidFill>
                <a:latin typeface="+mn-lt"/>
                <a:ea typeface="+mn-ea"/>
                <a:cs typeface="+mn-cs"/>
              </a:rPr>
              <a:t> </a:t>
            </a:r>
          </a:p>
          <a:p>
            <a:r>
              <a:rPr lang="en-AU" sz="1200" kern="1200" dirty="0" smtClean="0">
                <a:solidFill>
                  <a:schemeClr val="tx1"/>
                </a:solidFill>
                <a:latin typeface="+mn-lt"/>
                <a:ea typeface="+mn-ea"/>
                <a:cs typeface="+mn-cs"/>
              </a:rPr>
              <a:t>From the spiritual aspect music and dance are a fundamental part of their spirituality for it is how the Torres Strait connects to a notion or a place.  As </a:t>
            </a:r>
            <a:r>
              <a:rPr lang="en-AU" sz="1200" kern="1200" dirty="0" err="1" smtClean="0">
                <a:solidFill>
                  <a:schemeClr val="tx1"/>
                </a:solidFill>
                <a:latin typeface="+mn-lt"/>
                <a:ea typeface="+mn-ea"/>
                <a:cs typeface="+mn-cs"/>
              </a:rPr>
              <a:t>Resture</a:t>
            </a:r>
            <a:r>
              <a:rPr lang="en-AU" sz="1200" kern="1200" dirty="0" smtClean="0">
                <a:solidFill>
                  <a:schemeClr val="tx1"/>
                </a:solidFill>
                <a:latin typeface="+mn-lt"/>
                <a:ea typeface="+mn-ea"/>
                <a:cs typeface="+mn-cs"/>
              </a:rPr>
              <a:t> (2011) explains “In a ceremonial context old songs, evoking powerful Dreaming stories, are said to be created by the Dreaming beings themselves as they created the country in its present form.” With these songs dances are usually accompanied to provide visual meaning and also allow for a powerful experience to connect with the story.</a:t>
            </a:r>
          </a:p>
          <a:p>
            <a:endParaRPr lang="en-US" dirty="0"/>
          </a:p>
        </p:txBody>
      </p:sp>
      <p:sp>
        <p:nvSpPr>
          <p:cNvPr id="4" name="Slide Number Placeholder 3"/>
          <p:cNvSpPr>
            <a:spLocks noGrp="1"/>
          </p:cNvSpPr>
          <p:nvPr>
            <p:ph type="sldNum" sz="quarter" idx="10"/>
          </p:nvPr>
        </p:nvSpPr>
        <p:spPr/>
        <p:txBody>
          <a:bodyPr/>
          <a:lstStyle/>
          <a:p>
            <a:fld id="{C721387A-FBC4-42D0-9871-A2D1634B6F60}" type="slidenum">
              <a:rPr lang="en-US" smtClean="0"/>
              <a:pPr/>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r>
              <a:rPr lang="en-AU" sz="1200" b="0" dirty="0" smtClean="0"/>
              <a:t>In educating Torres Strait Islander children one must consider many cultural aspects in their approach. As an educator one needs to analyse their</a:t>
            </a:r>
            <a:r>
              <a:rPr lang="en-AU" sz="1200" b="0" baseline="0" dirty="0" smtClean="0"/>
              <a:t> factors contributing to quality education, as Moyle (2004) states “q</a:t>
            </a:r>
            <a:r>
              <a:rPr lang="en-AU" sz="1200" b="0" dirty="0" smtClean="0"/>
              <a:t>uality Educators of Aboriginal and Torres Strait Islander students have”: </a:t>
            </a:r>
            <a:r>
              <a:rPr lang="en-AU" sz="1200" dirty="0" smtClean="0"/>
              <a:t/>
            </a:r>
            <a:br>
              <a:rPr lang="en-AU" sz="1200" dirty="0" smtClean="0"/>
            </a:br>
            <a:r>
              <a:rPr lang="en-AU" sz="1200" dirty="0" smtClean="0"/>
              <a:t>• </a:t>
            </a:r>
            <a:r>
              <a:rPr lang="en-AU" sz="1200" i="1" dirty="0" smtClean="0"/>
              <a:t>Cultural and cross-cultural understandings</a:t>
            </a:r>
            <a:r>
              <a:rPr lang="en-AU" sz="1200" dirty="0" smtClean="0"/>
              <a:t>, </a:t>
            </a:r>
            <a:br>
              <a:rPr lang="en-AU" sz="1200" dirty="0" smtClean="0"/>
            </a:br>
            <a:r>
              <a:rPr lang="en-AU" sz="1200" dirty="0" smtClean="0"/>
              <a:t>• </a:t>
            </a:r>
            <a:r>
              <a:rPr lang="en-AU" sz="1200" i="1" dirty="0" smtClean="0"/>
              <a:t>High level communication skills</a:t>
            </a:r>
            <a:r>
              <a:rPr lang="en-AU" sz="1200" dirty="0" smtClean="0"/>
              <a:t> </a:t>
            </a:r>
            <a:br>
              <a:rPr lang="en-AU" sz="1200" dirty="0" smtClean="0"/>
            </a:br>
            <a:r>
              <a:rPr lang="en-AU" sz="1200" dirty="0" smtClean="0"/>
              <a:t>• </a:t>
            </a:r>
            <a:r>
              <a:rPr lang="en-AU" sz="1200" i="1" dirty="0" smtClean="0"/>
              <a:t>The ability to work in and within a community</a:t>
            </a:r>
            <a:r>
              <a:rPr lang="en-AU" sz="1200" dirty="0" smtClean="0"/>
              <a:t> </a:t>
            </a:r>
            <a:br>
              <a:rPr lang="en-AU" sz="1200" dirty="0" smtClean="0"/>
            </a:br>
            <a:r>
              <a:rPr lang="en-AU" sz="1200" dirty="0" smtClean="0"/>
              <a:t>• </a:t>
            </a:r>
            <a:r>
              <a:rPr lang="en-AU" sz="1200" i="1" dirty="0" smtClean="0"/>
              <a:t>The ability to work as a member of a team and a broader collegial network</a:t>
            </a:r>
            <a:endParaRPr lang="en-AU" sz="1200" dirty="0" smtClean="0"/>
          </a:p>
          <a:p>
            <a:pPr>
              <a:buFont typeface="Arial" pitchFamily="34" charset="0"/>
              <a:buChar char="•"/>
            </a:pPr>
            <a:r>
              <a:rPr lang="en-AU" sz="1200" i="1" dirty="0" smtClean="0"/>
              <a:t>A high level of professionalism and integrity</a:t>
            </a:r>
            <a:r>
              <a:rPr lang="en-AU" sz="1200" dirty="0" smtClean="0"/>
              <a:t> </a:t>
            </a:r>
          </a:p>
          <a:p>
            <a:pPr>
              <a:buFont typeface="Arial" pitchFamily="34" charset="0"/>
              <a:buChar char="•"/>
            </a:pPr>
            <a:r>
              <a:rPr lang="en-AU" sz="1200" i="1" dirty="0" smtClean="0"/>
              <a:t>A high level of self and professional awareness</a:t>
            </a:r>
            <a:r>
              <a:rPr lang="en-AU" sz="1200" dirty="0" smtClean="0"/>
              <a:t> </a:t>
            </a:r>
          </a:p>
          <a:p>
            <a:pPr>
              <a:buFont typeface="Arial" pitchFamily="34" charset="0"/>
              <a:buNone/>
            </a:pPr>
            <a:endParaRPr lang="en-AU" sz="1200" dirty="0" smtClean="0"/>
          </a:p>
          <a:p>
            <a:r>
              <a:rPr lang="en-AU" sz="1200" b="0" dirty="0" smtClean="0"/>
              <a:t>In addition to quality</a:t>
            </a:r>
            <a:r>
              <a:rPr lang="en-AU" sz="1200" b="0" baseline="0" dirty="0" smtClean="0"/>
              <a:t> teaching successful strategies are a imperative in teaching students who identify as Torres Strait Islander</a:t>
            </a:r>
            <a:r>
              <a:rPr lang="en-AU" sz="1200" b="0" baseline="0" dirty="0" smtClean="0"/>
              <a:t>.</a:t>
            </a:r>
            <a:r>
              <a:rPr lang="en-AU" sz="1200" dirty="0" smtClean="0"/>
              <a:t> </a:t>
            </a:r>
            <a:r>
              <a:rPr lang="en-AU" sz="1200" dirty="0" err="1" smtClean="0"/>
              <a:t>Dhinawun</a:t>
            </a:r>
            <a:r>
              <a:rPr lang="en-AU" sz="1200" dirty="0" smtClean="0"/>
              <a:t> Consultancy </a:t>
            </a:r>
            <a:r>
              <a:rPr lang="en-AU" sz="1200" b="0" baseline="0" dirty="0" smtClean="0"/>
              <a:t>(</a:t>
            </a:r>
            <a:r>
              <a:rPr lang="en-AU" sz="1200" b="0" i="0" baseline="0" dirty="0" smtClean="0"/>
              <a:t>2011) identifies several elements that contribute to a successful strategy that can be used with these students. </a:t>
            </a:r>
            <a:r>
              <a:rPr lang="en-AU" sz="1200" b="0" i="0" dirty="0" smtClean="0"/>
              <a:t>Elements of successful strategies </a:t>
            </a:r>
            <a:r>
              <a:rPr lang="en-AU" sz="1200" b="0" i="0" baseline="0" dirty="0" smtClean="0"/>
              <a:t> include:</a:t>
            </a:r>
            <a:r>
              <a:rPr lang="en-AU" sz="1200" b="0" i="0" dirty="0" smtClean="0"/>
              <a:t> </a:t>
            </a:r>
          </a:p>
          <a:p>
            <a:pPr>
              <a:buFont typeface="Arial" pitchFamily="34" charset="0"/>
              <a:buChar char="•"/>
            </a:pPr>
            <a:r>
              <a:rPr lang="en-AU" sz="1200" dirty="0" smtClean="0"/>
              <a:t> Intensive use of effective practices. </a:t>
            </a:r>
          </a:p>
          <a:p>
            <a:pPr>
              <a:buFont typeface="Arial" pitchFamily="34" charset="0"/>
              <a:buChar char="•"/>
            </a:pPr>
            <a:r>
              <a:rPr lang="en-AU" sz="1200" dirty="0" smtClean="0"/>
              <a:t> Strong personal/professional commitment to improved outcomes; </a:t>
            </a:r>
          </a:p>
          <a:p>
            <a:pPr>
              <a:buFont typeface="Arial" pitchFamily="34" charset="0"/>
              <a:buChar char="•"/>
            </a:pPr>
            <a:r>
              <a:rPr lang="en-AU" sz="1200" dirty="0" smtClean="0"/>
              <a:t> Holistic approaches; </a:t>
            </a:r>
          </a:p>
          <a:p>
            <a:pPr>
              <a:buFont typeface="Arial" pitchFamily="34" charset="0"/>
              <a:buChar char="•"/>
            </a:pPr>
            <a:r>
              <a:rPr lang="en-AU" sz="1200" dirty="0" smtClean="0"/>
              <a:t> Genuine partnerships with Aboriginal and Torres Strait Islander people; and </a:t>
            </a:r>
          </a:p>
          <a:p>
            <a:pPr>
              <a:buFont typeface="Arial" pitchFamily="34" charset="0"/>
              <a:buChar char="•"/>
            </a:pPr>
            <a:r>
              <a:rPr lang="en-AU" sz="1200" dirty="0" smtClean="0"/>
              <a:t> Cultural acknowledgement, recognition and support. </a:t>
            </a:r>
          </a:p>
          <a:p>
            <a:endParaRPr lang="en-AU" sz="1200" b="0" dirty="0" smtClean="0"/>
          </a:p>
          <a:p>
            <a:r>
              <a:rPr lang="en-AU" sz="1200" b="0" dirty="0" smtClean="0"/>
              <a:t>Thus when implementing a strategy</a:t>
            </a:r>
            <a:r>
              <a:rPr lang="en-AU" sz="1200" b="0" baseline="0" dirty="0" smtClean="0"/>
              <a:t> in the classroom there are general rules that are essential when implementing a strategy. </a:t>
            </a:r>
            <a:r>
              <a:rPr lang="en-AU" sz="1200" b="0" dirty="0" smtClean="0"/>
              <a:t>General Strategies in teaching Aboriginal &amp; Torres Strait Islander Students include:</a:t>
            </a:r>
          </a:p>
          <a:p>
            <a:pPr>
              <a:buFont typeface="Arial" pitchFamily="34" charset="0"/>
              <a:buChar char="•"/>
            </a:pPr>
            <a:r>
              <a:rPr lang="en-AU" sz="1200" dirty="0" smtClean="0"/>
              <a:t> Encourage cultural identity and pride. </a:t>
            </a:r>
          </a:p>
          <a:p>
            <a:pPr>
              <a:buFont typeface="Arial" pitchFamily="34" charset="0"/>
              <a:buChar char="•"/>
            </a:pPr>
            <a:r>
              <a:rPr lang="en-AU" sz="1200" dirty="0" smtClean="0"/>
              <a:t> Integration of Aboriginal and Torres Strait Islander perspectives into curriculum programs. </a:t>
            </a:r>
          </a:p>
          <a:p>
            <a:pPr>
              <a:buFont typeface="Arial" pitchFamily="34" charset="0"/>
              <a:buChar char="•"/>
            </a:pPr>
            <a:r>
              <a:rPr lang="en-AU" sz="1200" dirty="0" smtClean="0"/>
              <a:t> Implementation of Aboriginal and Torres Strait Islander Studies. </a:t>
            </a:r>
          </a:p>
          <a:p>
            <a:pPr>
              <a:buFont typeface="Arial" pitchFamily="34" charset="0"/>
              <a:buChar char="•"/>
            </a:pPr>
            <a:r>
              <a:rPr lang="en-AU" sz="1200" dirty="0" smtClean="0"/>
              <a:t> Implementation of localised cultural/language programs. </a:t>
            </a:r>
          </a:p>
          <a:p>
            <a:pPr>
              <a:buFont typeface="Arial" pitchFamily="34" charset="0"/>
              <a:buChar char="•"/>
            </a:pPr>
            <a:r>
              <a:rPr lang="en-AU" sz="1200" dirty="0" smtClean="0"/>
              <a:t> Development of school-community based VET programs. </a:t>
            </a:r>
          </a:p>
          <a:p>
            <a:pPr>
              <a:buFont typeface="Arial" pitchFamily="34" charset="0"/>
              <a:buChar char="•"/>
            </a:pPr>
            <a:r>
              <a:rPr lang="en-AU" sz="1200" dirty="0" smtClean="0"/>
              <a:t> Incorporate use of ESL/ESD teaching methodologies and practices. </a:t>
            </a:r>
          </a:p>
          <a:p>
            <a:pPr>
              <a:buFont typeface="Arial" pitchFamily="34" charset="0"/>
              <a:buNone/>
            </a:pPr>
            <a:r>
              <a:rPr lang="en-AU" sz="1200" dirty="0" smtClean="0"/>
              <a:t>(</a:t>
            </a:r>
            <a:r>
              <a:rPr lang="en-AU" sz="1200" dirty="0" err="1" smtClean="0"/>
              <a:t>Dhinawun</a:t>
            </a:r>
            <a:r>
              <a:rPr lang="en-AU" sz="1200" dirty="0" smtClean="0"/>
              <a:t> Consultancy, 2011)</a:t>
            </a:r>
            <a:endParaRPr lang="en-AU" sz="1200" dirty="0" smtClean="0"/>
          </a:p>
          <a:p>
            <a:endParaRPr lang="en-AU" dirty="0" smtClean="0"/>
          </a:p>
          <a:p>
            <a:r>
              <a:rPr lang="en-AU" dirty="0" smtClean="0"/>
              <a:t>Overall one must take into consideration how they teach a</a:t>
            </a:r>
            <a:r>
              <a:rPr lang="en-AU" baseline="0" dirty="0" smtClean="0"/>
              <a:t> student who identifies as Torres strait Islander as the way the students views the world, behaves and interacts in the classroom is different to that of Anglo Saxon students. By considering the notion that every student responds in different ways and have different abilities </a:t>
            </a:r>
            <a:r>
              <a:rPr lang="en-AU" sz="1200" kern="1200" dirty="0" smtClean="0">
                <a:solidFill>
                  <a:schemeClr val="tx1"/>
                </a:solidFill>
                <a:latin typeface="+mn-lt"/>
                <a:ea typeface="+mn-ea"/>
                <a:cs typeface="+mn-cs"/>
              </a:rPr>
              <a:t>. Thus As Ogilvie (1994, p.2) states “it is the teacher who can promote a sense of pride in self, community interests, ethnic and cultural identity and must have a duty of care for the students. As educators it is our duty to implement effective strategies in teaching Torres strait Islanders as well as developing our</a:t>
            </a:r>
            <a:r>
              <a:rPr lang="en-AU" sz="1200" kern="1200" baseline="0" dirty="0" smtClean="0">
                <a:solidFill>
                  <a:schemeClr val="tx1"/>
                </a:solidFill>
                <a:latin typeface="+mn-lt"/>
                <a:ea typeface="+mn-ea"/>
                <a:cs typeface="+mn-cs"/>
              </a:rPr>
              <a:t> own quality teaching methods.</a:t>
            </a:r>
            <a:endParaRPr lang="en-AU" dirty="0" smtClean="0"/>
          </a:p>
          <a:p>
            <a:endParaRPr lang="en-AU" dirty="0"/>
          </a:p>
        </p:txBody>
      </p:sp>
      <p:sp>
        <p:nvSpPr>
          <p:cNvPr id="4" name="Slide Number Placeholder 3"/>
          <p:cNvSpPr>
            <a:spLocks noGrp="1"/>
          </p:cNvSpPr>
          <p:nvPr>
            <p:ph type="sldNum" sz="quarter" idx="10"/>
          </p:nvPr>
        </p:nvSpPr>
        <p:spPr/>
        <p:txBody>
          <a:bodyPr/>
          <a:lstStyle/>
          <a:p>
            <a:fld id="{C721387A-FBC4-42D0-9871-A2D1634B6F60}" type="slidenum">
              <a:rPr lang="en-US" smtClean="0"/>
              <a:pPr/>
              <a:t>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AU" sz="1200" kern="1200" dirty="0" smtClean="0">
                <a:solidFill>
                  <a:schemeClr val="tx1"/>
                </a:solidFill>
                <a:effectLst/>
                <a:latin typeface="+mn-lt"/>
                <a:ea typeface="+mn-ea"/>
                <a:cs typeface="+mn-cs"/>
              </a:rPr>
              <a:t>There are many contributing issues and challenges that may affect the quality of education Torres Strait Islander children receive. These challenges are primary due to the </a:t>
            </a:r>
          </a:p>
          <a:p>
            <a:pPr lvl="0"/>
            <a:endParaRPr lang="en-AU" sz="1200" kern="1200" dirty="0" smtClean="0">
              <a:solidFill>
                <a:schemeClr val="tx1"/>
              </a:solidFill>
              <a:effectLst/>
              <a:latin typeface="+mn-lt"/>
              <a:ea typeface="+mn-ea"/>
              <a:cs typeface="+mn-cs"/>
            </a:endParaRPr>
          </a:p>
          <a:p>
            <a:pPr marL="171450" lvl="0" indent="-171450">
              <a:buFont typeface="Arial" pitchFamily="34" charset="0"/>
              <a:buChar char="•"/>
            </a:pPr>
            <a:r>
              <a:rPr lang="en-AU" sz="1200" kern="1200" dirty="0" smtClean="0">
                <a:solidFill>
                  <a:schemeClr val="tx1"/>
                </a:solidFill>
                <a:effectLst/>
                <a:latin typeface="+mn-lt"/>
                <a:ea typeface="+mn-ea"/>
                <a:cs typeface="+mn-cs"/>
              </a:rPr>
              <a:t>Cultural values and community commitments in which they engage. </a:t>
            </a:r>
          </a:p>
          <a:p>
            <a:pPr marL="171450" lvl="0" indent="-171450">
              <a:buFont typeface="Arial" pitchFamily="34" charset="0"/>
              <a:buChar char="•"/>
            </a:pPr>
            <a:r>
              <a:rPr lang="en-AU" sz="1200" kern="1200" dirty="0" smtClean="0">
                <a:solidFill>
                  <a:schemeClr val="tx1"/>
                </a:solidFill>
                <a:effectLst/>
                <a:latin typeface="+mn-lt"/>
                <a:ea typeface="+mn-ea"/>
                <a:cs typeface="+mn-cs"/>
              </a:rPr>
              <a:t>Limited schooling facilities available</a:t>
            </a:r>
          </a:p>
          <a:p>
            <a:pPr marL="171450" lvl="0" indent="-171450">
              <a:buFont typeface="Arial" pitchFamily="34" charset="0"/>
              <a:buChar char="•"/>
            </a:pPr>
            <a:r>
              <a:rPr lang="en-AU" sz="1200" kern="1200" dirty="0" smtClean="0">
                <a:solidFill>
                  <a:schemeClr val="tx1"/>
                </a:solidFill>
                <a:effectLst/>
                <a:latin typeface="+mn-lt"/>
                <a:ea typeface="+mn-ea"/>
                <a:cs typeface="+mn-cs"/>
              </a:rPr>
              <a:t>Lack of educational support</a:t>
            </a:r>
          </a:p>
          <a:p>
            <a:pPr marL="171450" lvl="0" indent="-171450">
              <a:buFont typeface="Arial" pitchFamily="34" charset="0"/>
              <a:buChar char="•"/>
            </a:pPr>
            <a:r>
              <a:rPr lang="en-AU" sz="1200" kern="1200" dirty="0" smtClean="0">
                <a:solidFill>
                  <a:schemeClr val="tx1"/>
                </a:solidFill>
                <a:effectLst/>
                <a:latin typeface="+mn-lt"/>
                <a:ea typeface="+mn-ea"/>
                <a:cs typeface="+mn-cs"/>
              </a:rPr>
              <a:t>Lack of educational staff</a:t>
            </a:r>
          </a:p>
          <a:p>
            <a:pPr marL="171450" indent="-171450">
              <a:buFont typeface="Arial" pitchFamily="34" charset="0"/>
              <a:buChar char="•"/>
            </a:pPr>
            <a:r>
              <a:rPr lang="en-AU" sz="1200" kern="1200" dirty="0" smtClean="0">
                <a:solidFill>
                  <a:schemeClr val="tx1"/>
                </a:solidFill>
                <a:effectLst/>
                <a:latin typeface="+mn-lt"/>
                <a:ea typeface="+mn-ea"/>
                <a:cs typeface="+mn-cs"/>
              </a:rPr>
              <a:t>Lack of parent/student/school partnership development</a:t>
            </a:r>
          </a:p>
          <a:p>
            <a:pPr marL="171450" indent="-171450">
              <a:buFont typeface="Arial" pitchFamily="34" charset="0"/>
              <a:buChar char="•"/>
            </a:pPr>
            <a:r>
              <a:rPr lang="en-AU" sz="1200" kern="1200" dirty="0" err="1" smtClean="0">
                <a:solidFill>
                  <a:schemeClr val="tx1"/>
                </a:solidFill>
                <a:effectLst/>
                <a:latin typeface="+mn-lt"/>
                <a:ea typeface="+mn-ea"/>
                <a:cs typeface="+mn-cs"/>
              </a:rPr>
              <a:t>Demotivating</a:t>
            </a:r>
            <a:r>
              <a:rPr lang="en-AU" sz="1200" kern="1200" baseline="0" dirty="0" smtClean="0">
                <a:solidFill>
                  <a:schemeClr val="tx1"/>
                </a:solidFill>
                <a:effectLst/>
                <a:latin typeface="+mn-lt"/>
                <a:ea typeface="+mn-ea"/>
                <a:cs typeface="+mn-cs"/>
              </a:rPr>
              <a:t> and ineffective classroom learning strategies</a:t>
            </a:r>
          </a:p>
          <a:p>
            <a:pPr marL="171450" indent="-171450">
              <a:buFont typeface="Arial" pitchFamily="34" charset="0"/>
              <a:buChar char="•"/>
            </a:pPr>
            <a:r>
              <a:rPr lang="en-AU" sz="1200" kern="1200" baseline="0" dirty="0" smtClean="0">
                <a:solidFill>
                  <a:schemeClr val="tx1"/>
                </a:solidFill>
                <a:effectLst/>
                <a:latin typeface="+mn-lt"/>
                <a:ea typeface="+mn-ea"/>
                <a:cs typeface="+mn-cs"/>
              </a:rPr>
              <a:t>Limited connection between prior knowledge, future knowledge and present knowledge.</a:t>
            </a:r>
            <a:endParaRPr lang="en-AU" dirty="0"/>
          </a:p>
        </p:txBody>
      </p:sp>
      <p:sp>
        <p:nvSpPr>
          <p:cNvPr id="4" name="Slide Number Placeholder 3"/>
          <p:cNvSpPr>
            <a:spLocks noGrp="1"/>
          </p:cNvSpPr>
          <p:nvPr>
            <p:ph type="sldNum" sz="quarter" idx="10"/>
          </p:nvPr>
        </p:nvSpPr>
        <p:spPr/>
        <p:txBody>
          <a:bodyPr/>
          <a:lstStyle/>
          <a:p>
            <a:fld id="{C721387A-FBC4-42D0-9871-A2D1634B6F60}" type="slidenum">
              <a:rPr lang="en-US" smtClean="0"/>
              <a:pPr/>
              <a:t>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sz="1200" kern="1200" dirty="0" smtClean="0">
                <a:solidFill>
                  <a:schemeClr val="tx1"/>
                </a:solidFill>
                <a:effectLst/>
                <a:latin typeface="+mn-lt"/>
                <a:ea typeface="+mn-ea"/>
                <a:cs typeface="+mn-cs"/>
              </a:rPr>
              <a:t>It can be suggested Aboriginal students learn through observation, modelling and imitation, rather than through talking and listening, trial and error rather than through words and instructions of the teachers and through context-specific activities rather than through theory. For aboriginal students, the focus of their work is often on the relationship between them and their teachers and fellow students not just on the content being taught (Harrison, 2010). Therefore, it is vital teachers take this into consideration and establish a learning environment that meets the requirements of all students. Teaches must also ensure students are provided with opportunities for self- discovery along with maintaining the coherent identity of all students.</a:t>
            </a:r>
          </a:p>
          <a:p>
            <a:pPr marL="0" marR="0" indent="0" algn="l" defTabSz="914400" rtl="0" eaLnBrk="1" fontAlgn="auto" latinLnBrk="0" hangingPunct="1">
              <a:lnSpc>
                <a:spcPct val="100000"/>
              </a:lnSpc>
              <a:spcBef>
                <a:spcPts val="0"/>
              </a:spcBef>
              <a:spcAft>
                <a:spcPts val="0"/>
              </a:spcAft>
              <a:buClrTx/>
              <a:buSzTx/>
              <a:buFontTx/>
              <a:buNone/>
              <a:tabLst/>
              <a:defRPr/>
            </a:pPr>
            <a:endParaRPr lang="en-AU"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AU" sz="1200" kern="1200" dirty="0" smtClean="0">
                <a:solidFill>
                  <a:schemeClr val="tx1"/>
                </a:solidFill>
                <a:effectLst/>
                <a:latin typeface="+mn-lt"/>
                <a:ea typeface="+mn-ea"/>
                <a:cs typeface="+mn-cs"/>
              </a:rPr>
              <a:t>Additional teaching and learning strategies include</a:t>
            </a:r>
          </a:p>
          <a:p>
            <a:endParaRPr lang="en-AU" sz="1200" b="0" i="0" u="none" strike="noStrike" kern="1200" baseline="0" dirty="0" smtClean="0">
              <a:solidFill>
                <a:schemeClr val="tx1"/>
              </a:solidFill>
              <a:latin typeface="+mn-lt"/>
              <a:ea typeface="+mn-ea"/>
              <a:cs typeface="+mn-cs"/>
            </a:endParaRPr>
          </a:p>
          <a:p>
            <a:r>
              <a:rPr lang="en-AU" sz="1200" b="0" i="0" u="none" strike="noStrike" kern="1200" baseline="0" dirty="0" smtClean="0">
                <a:solidFill>
                  <a:schemeClr val="tx1"/>
                </a:solidFill>
                <a:latin typeface="+mn-lt"/>
                <a:ea typeface="+mn-ea"/>
                <a:cs typeface="+mn-cs"/>
              </a:rPr>
              <a:t> Encourage cultural identity and pride. </a:t>
            </a:r>
          </a:p>
          <a:p>
            <a:r>
              <a:rPr lang="en-AU" sz="1200" b="0" i="0" u="none" strike="noStrike" kern="1200" baseline="0" dirty="0" smtClean="0">
                <a:solidFill>
                  <a:schemeClr val="tx1"/>
                </a:solidFill>
                <a:latin typeface="+mn-lt"/>
                <a:ea typeface="+mn-ea"/>
                <a:cs typeface="+mn-cs"/>
              </a:rPr>
              <a:t> Integration of Aboriginal and Torres Strait Islander perspectives into curriculum programs. </a:t>
            </a:r>
          </a:p>
          <a:p>
            <a:r>
              <a:rPr lang="en-AU" sz="1200" b="0" i="0" u="none" strike="noStrike" kern="1200" baseline="0" dirty="0" smtClean="0">
                <a:solidFill>
                  <a:schemeClr val="tx1"/>
                </a:solidFill>
                <a:latin typeface="+mn-lt"/>
                <a:ea typeface="+mn-ea"/>
                <a:cs typeface="+mn-cs"/>
              </a:rPr>
              <a:t> Implementation of Aboriginal and Torres Strait Islander Studies. </a:t>
            </a:r>
          </a:p>
          <a:p>
            <a:r>
              <a:rPr lang="en-AU" sz="1200" b="0" i="0" u="none" strike="noStrike" kern="1200" baseline="0" dirty="0" smtClean="0">
                <a:solidFill>
                  <a:schemeClr val="tx1"/>
                </a:solidFill>
                <a:latin typeface="+mn-lt"/>
                <a:ea typeface="+mn-ea"/>
                <a:cs typeface="+mn-cs"/>
              </a:rPr>
              <a:t> Implementation of localised cultural/language programs. </a:t>
            </a:r>
          </a:p>
          <a:p>
            <a:r>
              <a:rPr lang="en-AU" sz="1200" b="0" i="0" u="none" strike="noStrike" kern="1200" baseline="0" dirty="0" smtClean="0">
                <a:solidFill>
                  <a:schemeClr val="tx1"/>
                </a:solidFill>
                <a:latin typeface="+mn-lt"/>
                <a:ea typeface="+mn-ea"/>
                <a:cs typeface="+mn-cs"/>
              </a:rPr>
              <a:t> Development of school-community based VET programs. </a:t>
            </a:r>
          </a:p>
          <a:p>
            <a:r>
              <a:rPr lang="en-AU" sz="1200" b="0" i="0" u="none" strike="noStrike" kern="1200" baseline="0" dirty="0" smtClean="0">
                <a:solidFill>
                  <a:schemeClr val="tx1"/>
                </a:solidFill>
                <a:latin typeface="+mn-lt"/>
                <a:ea typeface="+mn-ea"/>
                <a:cs typeface="+mn-cs"/>
              </a:rPr>
              <a:t> Incorporate use of ESL/ESD teaching methodologies and practices for Aboriginal and Torres Strait Islander students whose home language is not Standard Australian English. </a:t>
            </a:r>
          </a:p>
          <a:p>
            <a:pPr marL="0" marR="0" indent="0" algn="l" defTabSz="914400" rtl="0" eaLnBrk="1" fontAlgn="auto" latinLnBrk="0" hangingPunct="1">
              <a:lnSpc>
                <a:spcPct val="100000"/>
              </a:lnSpc>
              <a:spcBef>
                <a:spcPts val="0"/>
              </a:spcBef>
              <a:spcAft>
                <a:spcPts val="0"/>
              </a:spcAft>
              <a:buClrTx/>
              <a:buSzTx/>
              <a:buFontTx/>
              <a:buNone/>
              <a:tabLst/>
              <a:defRPr/>
            </a:pPr>
            <a:endParaRPr lang="en-AU" sz="1200" kern="1200" dirty="0" smtClean="0">
              <a:solidFill>
                <a:schemeClr val="tx1"/>
              </a:solidFill>
              <a:effectLst/>
              <a:latin typeface="+mn-lt"/>
              <a:ea typeface="+mn-ea"/>
              <a:cs typeface="+mn-cs"/>
            </a:endParaRPr>
          </a:p>
          <a:p>
            <a:endParaRPr lang="en-AU" dirty="0"/>
          </a:p>
        </p:txBody>
      </p:sp>
      <p:sp>
        <p:nvSpPr>
          <p:cNvPr id="4" name="Slide Number Placeholder 3"/>
          <p:cNvSpPr>
            <a:spLocks noGrp="1"/>
          </p:cNvSpPr>
          <p:nvPr>
            <p:ph type="sldNum" sz="quarter" idx="10"/>
          </p:nvPr>
        </p:nvSpPr>
        <p:spPr/>
        <p:txBody>
          <a:bodyPr/>
          <a:lstStyle/>
          <a:p>
            <a:fld id="{3E379D7B-A1EA-42EC-8B02-8B190CBDCC42}" type="slidenum">
              <a:rPr lang="en-AU" smtClean="0"/>
              <a:pPr/>
              <a:t>8</a:t>
            </a:fld>
            <a:endParaRPr lang="en-AU"/>
          </a:p>
        </p:txBody>
      </p:sp>
    </p:spTree>
    <p:extLst>
      <p:ext uri="{BB962C8B-B14F-4D97-AF65-F5344CB8AC3E}">
        <p14:creationId xmlns="" xmlns:p14="http://schemas.microsoft.com/office/powerpoint/2010/main" val="34032057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200" dirty="0" smtClean="0"/>
              <a:t>In educating Torres strait islanders and Aboriginal students the Australia Government has released a vital resource called ' The National Aboriginal and Torres Strait Islander Education Policy (AEP)' which brings major and long term goals into education for Indigenous students. The main goals and some long term goals include:</a:t>
            </a:r>
          </a:p>
          <a:p>
            <a:pPr>
              <a:buFont typeface="Wingdings" pitchFamily="2" charset="2"/>
              <a:buChar char="v"/>
            </a:pPr>
            <a:endParaRPr lang="en-AU" sz="1200" b="1" dirty="0" smtClean="0"/>
          </a:p>
          <a:p>
            <a:pPr>
              <a:buFont typeface="Wingdings" pitchFamily="2" charset="2"/>
              <a:buChar char="v"/>
            </a:pPr>
            <a:endParaRPr lang="en-AU" sz="1200" b="1" dirty="0" smtClean="0"/>
          </a:p>
          <a:p>
            <a:pPr>
              <a:buFont typeface="Wingdings" pitchFamily="2" charset="2"/>
              <a:buChar char="v"/>
            </a:pPr>
            <a:r>
              <a:rPr lang="en-AU" sz="1200" b="1" dirty="0" smtClean="0"/>
              <a:t>MAJOR GOAL 1 - Involvement of Aboriginal and Torres Strait Islander People in Educational Decision-Making</a:t>
            </a:r>
            <a:r>
              <a:rPr lang="en-AU" sz="1200" dirty="0" smtClean="0"/>
              <a:t/>
            </a:r>
            <a:br>
              <a:rPr lang="en-AU" sz="1200" dirty="0" smtClean="0"/>
            </a:br>
            <a:r>
              <a:rPr lang="en-AU" sz="1200" dirty="0" smtClean="0"/>
              <a:t>To establish effective arrangements for the participation of Aboriginal and Torres Strait Islander parents and community members in decisions regarding the planning, delivery and evaluation of pre-school, primary and secondary education services for their children.</a:t>
            </a:r>
          </a:p>
          <a:p>
            <a:pPr>
              <a:buFont typeface="Wingdings" pitchFamily="2" charset="2"/>
              <a:buChar char="v"/>
            </a:pPr>
            <a:endParaRPr lang="en-AU" sz="1200" b="1" dirty="0" smtClean="0"/>
          </a:p>
          <a:p>
            <a:pPr>
              <a:buFont typeface="Wingdings" pitchFamily="2" charset="2"/>
              <a:buChar char="v"/>
            </a:pPr>
            <a:r>
              <a:rPr lang="en-AU" sz="1200" b="1" dirty="0" smtClean="0"/>
              <a:t>MAJOR GOAL 2 – Equality of Access to Education Services</a:t>
            </a:r>
            <a:r>
              <a:rPr lang="en-AU" sz="1200" dirty="0" smtClean="0"/>
              <a:t/>
            </a:r>
            <a:br>
              <a:rPr lang="en-AU" sz="1200" dirty="0" smtClean="0"/>
            </a:br>
            <a:r>
              <a:rPr lang="en-AU" sz="1200" dirty="0" smtClean="0"/>
              <a:t>To ensure that Aboriginal and Torres Strait Islander children have access to school services and education on a basis comparable to that available to other Australian children of the same age.</a:t>
            </a:r>
          </a:p>
          <a:p>
            <a:pPr>
              <a:buFont typeface="Wingdings" pitchFamily="2" charset="2"/>
              <a:buChar char="v"/>
            </a:pPr>
            <a:endParaRPr lang="en-AU" sz="1200" b="1" dirty="0" smtClean="0"/>
          </a:p>
          <a:p>
            <a:pPr>
              <a:buFont typeface="Wingdings" pitchFamily="2" charset="2"/>
              <a:buChar char="v"/>
            </a:pPr>
            <a:r>
              <a:rPr lang="en-AU" sz="1200" b="1" dirty="0" smtClean="0"/>
              <a:t>MAJOR GOAL 3 – Equity of Educational Participation</a:t>
            </a:r>
            <a:r>
              <a:rPr lang="en-AU" sz="1200" dirty="0" smtClean="0"/>
              <a:t/>
            </a:r>
            <a:br>
              <a:rPr lang="en-AU" sz="1200" dirty="0" smtClean="0"/>
            </a:br>
            <a:r>
              <a:rPr lang="en-AU" sz="1200" dirty="0" smtClean="0"/>
              <a:t>To achieve the participation of Aboriginal and Torres Strait Islander children in pre-school education for a period similar to that for other Australian children.</a:t>
            </a:r>
          </a:p>
          <a:p>
            <a:pPr>
              <a:buFont typeface="Wingdings" pitchFamily="2" charset="2"/>
              <a:buChar char="v"/>
            </a:pPr>
            <a:endParaRPr lang="en-AU" sz="1200" b="1" dirty="0" smtClean="0"/>
          </a:p>
          <a:p>
            <a:pPr>
              <a:buFont typeface="Wingdings" pitchFamily="2" charset="2"/>
              <a:buChar char="v"/>
            </a:pPr>
            <a:r>
              <a:rPr lang="en-AU" sz="1200" b="1" dirty="0" smtClean="0"/>
              <a:t>MAJOR GOAL 4 – Equitable and Appropriate Educational Outcomes</a:t>
            </a:r>
            <a:r>
              <a:rPr lang="en-AU" sz="1200" dirty="0" smtClean="0"/>
              <a:t/>
            </a:r>
            <a:br>
              <a:rPr lang="en-AU" sz="1200" dirty="0" smtClean="0"/>
            </a:br>
            <a:r>
              <a:rPr lang="en-AU" sz="1200" dirty="0" smtClean="0"/>
              <a:t>To enable Aboriginal and Torres Strait Islander attainment of skills to the same standard as other Australian students throughout the compulsory schooling years. (Australian Government, 2011).</a:t>
            </a:r>
            <a:r>
              <a:rPr lang="en-AU" sz="1100" dirty="0" smtClean="0"/>
              <a:t/>
            </a:r>
            <a:br>
              <a:rPr lang="en-AU" sz="1100" dirty="0" smtClean="0"/>
            </a:br>
            <a:endParaRPr lang="en-AU" sz="1100" dirty="0" smtClean="0"/>
          </a:p>
          <a:p>
            <a:r>
              <a:rPr lang="en-AU" sz="1100" dirty="0" smtClean="0"/>
              <a:t>Governments have agreed to take urgent action to close the gap between the life outcomes of</a:t>
            </a:r>
            <a:r>
              <a:rPr lang="en-AU" sz="1100" baseline="0" dirty="0" smtClean="0"/>
              <a:t> </a:t>
            </a:r>
            <a:r>
              <a:rPr lang="en-AU" sz="1100" dirty="0" smtClean="0"/>
              <a:t>Aboriginal and Torres Strait Islander people and other Australians. To drive action, the Prime Minister, Premiers and Chief Ministers have agreed through the Council of Australian Governments (COAG) to six ambitious targets:</a:t>
            </a:r>
          </a:p>
          <a:p>
            <a:endParaRPr lang="en-AU" sz="1100" dirty="0" smtClean="0"/>
          </a:p>
          <a:p>
            <a:pPr>
              <a:buFont typeface="Wingdings" pitchFamily="2" charset="2"/>
              <a:buChar char="v"/>
            </a:pPr>
            <a:r>
              <a:rPr lang="en-AU" sz="1100" dirty="0" smtClean="0"/>
              <a:t>close the life expectancy gap within a generation;</a:t>
            </a:r>
          </a:p>
          <a:p>
            <a:pPr>
              <a:buFont typeface="Wingdings" pitchFamily="2" charset="2"/>
              <a:buChar char="v"/>
            </a:pPr>
            <a:r>
              <a:rPr lang="en-AU" sz="1100" dirty="0" smtClean="0"/>
              <a:t>halve the gap in mortality rates for Aboriginal and Torres Strait Islander children under five within a decade;</a:t>
            </a:r>
          </a:p>
          <a:p>
            <a:pPr>
              <a:buFont typeface="Wingdings" pitchFamily="2" charset="2"/>
              <a:buChar char="v"/>
            </a:pPr>
            <a:r>
              <a:rPr lang="en-AU" sz="1100" dirty="0" smtClean="0"/>
              <a:t>ensure all Aboriginal and Torres Strait Islander four year olds in remote communities have access to early childhood education within five years (by 2013);</a:t>
            </a:r>
          </a:p>
          <a:p>
            <a:pPr>
              <a:buFont typeface="Wingdings" pitchFamily="2" charset="2"/>
              <a:buChar char="v"/>
            </a:pPr>
            <a:r>
              <a:rPr lang="en-AU" sz="1100" dirty="0" smtClean="0"/>
              <a:t>halve the gap for Aboriginal and Torres Strait Islander students in reading, writing and numeracy within a decade (by 2018);</a:t>
            </a:r>
          </a:p>
          <a:p>
            <a:pPr>
              <a:buFont typeface="Wingdings" pitchFamily="2" charset="2"/>
              <a:buChar char="v"/>
            </a:pPr>
            <a:r>
              <a:rPr lang="en-AU" sz="1100" dirty="0" smtClean="0"/>
              <a:t>at least halve the gap in Aboriginal and Torres Strait Islander Year 12 attainment or equivalent attainment rates by 2020; and</a:t>
            </a:r>
          </a:p>
          <a:p>
            <a:pPr>
              <a:buFont typeface="Wingdings" pitchFamily="2" charset="2"/>
              <a:buChar char="v"/>
            </a:pPr>
            <a:r>
              <a:rPr lang="en-AU" sz="1100" dirty="0" smtClean="0"/>
              <a:t>halve the gap in employment outcomes between Aboriginal and Torres Strait Islander</a:t>
            </a:r>
          </a:p>
          <a:p>
            <a:pPr>
              <a:buFont typeface="Wingdings" pitchFamily="2" charset="2"/>
              <a:buChar char="v"/>
            </a:pPr>
            <a:r>
              <a:rPr lang="en-AU" sz="1100" dirty="0" smtClean="0"/>
              <a:t>Australians and other Australians within a decade (by 2018).</a:t>
            </a:r>
          </a:p>
          <a:p>
            <a:pPr>
              <a:buFont typeface="Wingdings" pitchFamily="2" charset="2"/>
              <a:buNone/>
            </a:pPr>
            <a:r>
              <a:rPr lang="en-AU" sz="1100" dirty="0" smtClean="0"/>
              <a:t>(MCEECDYA, 2010)</a:t>
            </a:r>
          </a:p>
          <a:p>
            <a:pPr>
              <a:buFont typeface="Wingdings" pitchFamily="2" charset="2"/>
              <a:buNone/>
            </a:pPr>
            <a:endParaRPr lang="en-AU" dirty="0"/>
          </a:p>
        </p:txBody>
      </p:sp>
      <p:sp>
        <p:nvSpPr>
          <p:cNvPr id="4" name="Slide Number Placeholder 3"/>
          <p:cNvSpPr>
            <a:spLocks noGrp="1"/>
          </p:cNvSpPr>
          <p:nvPr>
            <p:ph type="sldNum" sz="quarter" idx="10"/>
          </p:nvPr>
        </p:nvSpPr>
        <p:spPr/>
        <p:txBody>
          <a:bodyPr/>
          <a:lstStyle/>
          <a:p>
            <a:fld id="{3E379D7B-A1EA-42EC-8B02-8B190CBDCC42}" type="slidenum">
              <a:rPr lang="en-AU" smtClean="0"/>
              <a:pPr/>
              <a:t>9</a:t>
            </a:fld>
            <a:endParaRPr lang="en-AU"/>
          </a:p>
        </p:txBody>
      </p:sp>
    </p:spTree>
    <p:extLst>
      <p:ext uri="{BB962C8B-B14F-4D97-AF65-F5344CB8AC3E}">
        <p14:creationId xmlns="" xmlns:p14="http://schemas.microsoft.com/office/powerpoint/2010/main" val="1277115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3E379D7B-A1EA-42EC-8B02-8B190CBDCC42}" type="slidenum">
              <a:rPr lang="en-AU" smtClean="0"/>
              <a:pPr/>
              <a:t>10</a:t>
            </a:fld>
            <a:endParaRPr lang="en-AU"/>
          </a:p>
        </p:txBody>
      </p:sp>
    </p:spTree>
    <p:extLst>
      <p:ext uri="{BB962C8B-B14F-4D97-AF65-F5344CB8AC3E}">
        <p14:creationId xmlns="" xmlns:p14="http://schemas.microsoft.com/office/powerpoint/2010/main" val="27025156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44" name="Shape 43"/>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8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p>
        </p:txBody>
      </p:sp>
      <p:sp>
        <p:nvSpPr>
          <p:cNvPr id="36" name="Shape 35"/>
          <p:cNvSpPr>
            <a:spLocks/>
          </p:cNvSpPr>
          <p:nvPr/>
        </p:nvSpPr>
        <p:spPr bwMode="auto">
          <a:xfrm>
            <a:off x="4821864" y="1066800"/>
            <a:ext cx="4343400"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65000"/>
              </a:schemeClr>
            </a:solidFill>
            <a:prstDash val="solid"/>
            <a:round/>
            <a:headEnd type="none" w="med" len="med"/>
            <a:tailEnd type="none" w="med" len="med"/>
          </a:ln>
          <a:effectLst/>
        </p:spPr>
        <p:txBody>
          <a:bodyPr vert="horz" wrap="square" lIns="91440" tIns="45720" rIns="91440" bIns="45720" anchor="t" compatLnSpc="1"/>
          <a:lstStyle/>
          <a:p>
            <a:endParaRPr lang="en-US"/>
          </a:p>
        </p:txBody>
      </p:sp>
      <p:sp>
        <p:nvSpPr>
          <p:cNvPr id="43" name="Shape 42"/>
          <p:cNvSpPr>
            <a:spLocks/>
          </p:cNvSpPr>
          <p:nvPr/>
        </p:nvSpPr>
        <p:spPr bwMode="auto">
          <a:xfrm>
            <a:off x="290624" y="-14176"/>
            <a:ext cx="5562600" cy="6553200"/>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65000"/>
              </a:schemeClr>
            </a:solidFill>
            <a:prstDash val="solid"/>
            <a:round/>
            <a:headEnd type="none" w="med" len="med"/>
            <a:tailEnd type="none" w="med" len="med"/>
          </a:ln>
          <a:effectLst/>
        </p:spPr>
        <p:txBody>
          <a:bodyPr vert="horz" wrap="square" lIns="91440" tIns="45720" rIns="91440" bIns="45720" anchor="t" compatLnSpc="1"/>
          <a:lstStyle/>
          <a:p>
            <a:endParaRPr lang="en-US"/>
          </a:p>
        </p:txBody>
      </p:sp>
      <p:sp>
        <p:nvSpPr>
          <p:cNvPr id="18" name="Shape 17"/>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180000"/>
              <a:alpha val="8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p>
        </p:txBody>
      </p:sp>
      <p:sp>
        <p:nvSpPr>
          <p:cNvPr id="19" name="Shape 18"/>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180000"/>
              <a:alpha val="8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p>
        </p:txBody>
      </p:sp>
      <p:sp>
        <p:nvSpPr>
          <p:cNvPr id="20" name="Shape 19"/>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180000"/>
              <a:alpha val="8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p>
        </p:txBody>
      </p:sp>
      <p:sp>
        <p:nvSpPr>
          <p:cNvPr id="21" name="Shape 20"/>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180000"/>
              <a:alpha val="8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p>
        </p:txBody>
      </p:sp>
      <p:sp>
        <p:nvSpPr>
          <p:cNvPr id="22" name="Shape 21"/>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180000"/>
              <a:alpha val="8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p>
        </p:txBody>
      </p:sp>
      <p:sp>
        <p:nvSpPr>
          <p:cNvPr id="23" name="Shape 22"/>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180000"/>
              <a:alpha val="8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p>
        </p:txBody>
      </p:sp>
      <p:sp>
        <p:nvSpPr>
          <p:cNvPr id="24" name="Shape 23"/>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180000"/>
              <a:alpha val="8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p>
        </p:txBody>
      </p:sp>
      <p:sp>
        <p:nvSpPr>
          <p:cNvPr id="25" name="Shape 24"/>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180000"/>
              <a:alpha val="8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p>
        </p:txBody>
      </p:sp>
      <p:sp>
        <p:nvSpPr>
          <p:cNvPr id="26" name="Shape 25"/>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180000"/>
              <a:alpha val="8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p>
        </p:txBody>
      </p:sp>
      <p:sp>
        <p:nvSpPr>
          <p:cNvPr id="27" name="Shape 26"/>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180000"/>
              <a:alpha val="8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p>
        </p:txBody>
      </p:sp>
      <p:sp>
        <p:nvSpPr>
          <p:cNvPr id="30" name="Shape 29"/>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8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p>
        </p:txBody>
      </p:sp>
      <p:sp>
        <p:nvSpPr>
          <p:cNvPr id="31" name="Shape 30"/>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8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p>
        </p:txBody>
      </p:sp>
      <p:sp>
        <p:nvSpPr>
          <p:cNvPr id="28" name="Date Placeholder 27"/>
          <p:cNvSpPr>
            <a:spLocks noGrp="1"/>
          </p:cNvSpPr>
          <p:nvPr>
            <p:ph type="dt" sz="half" idx="10"/>
          </p:nvPr>
        </p:nvSpPr>
        <p:spPr>
          <a:xfrm>
            <a:off x="6477000" y="6416675"/>
            <a:ext cx="2133600" cy="365125"/>
          </a:xfrm>
        </p:spPr>
        <p:txBody>
          <a:bodyPr/>
          <a:lstStyle/>
          <a:p>
            <a:fld id="{743653DA-8BF4-4869-96FE-9BCF43372D46}" type="datetime8">
              <a:rPr lang="en-US" smtClean="0"/>
              <a:pPr/>
              <a:t>10/19/2011 10:55 AM</a:t>
            </a:fld>
            <a:endParaRPr lang="en-US"/>
          </a:p>
        </p:txBody>
      </p:sp>
      <p:sp>
        <p:nvSpPr>
          <p:cNvPr id="17" name="Footer Placeholder 16"/>
          <p:cNvSpPr>
            <a:spLocks noGrp="1"/>
          </p:cNvSpPr>
          <p:nvPr>
            <p:ph type="ftr" sz="quarter" idx="11"/>
          </p:nvPr>
        </p:nvSpPr>
        <p:spPr>
          <a:xfrm>
            <a:off x="914400" y="6416675"/>
            <a:ext cx="5562600" cy="365125"/>
          </a:xfrm>
        </p:spPr>
        <p:txBody>
          <a:bodyPr/>
          <a:lstStyle/>
          <a:p>
            <a:endParaRPr lang="en-US" dirty="0"/>
          </a:p>
        </p:txBody>
      </p:sp>
      <p:sp>
        <p:nvSpPr>
          <p:cNvPr id="29" name="Slide Number Placeholder 28"/>
          <p:cNvSpPr>
            <a:spLocks noGrp="1"/>
          </p:cNvSpPr>
          <p:nvPr>
            <p:ph type="sldNum" sz="quarter" idx="12"/>
          </p:nvPr>
        </p:nvSpPr>
        <p:spPr>
          <a:xfrm>
            <a:off x="8610600" y="6416675"/>
            <a:ext cx="457200" cy="365125"/>
          </a:xfrm>
        </p:spPr>
        <p:txBody>
          <a:bodyPr/>
          <a:lstStyle/>
          <a:p>
            <a:fld id="{72AC53DF-4216-466D-99A7-94400E6C2A25}" type="slidenum">
              <a:rPr lang="en-US" smtClean="0"/>
              <a:pPr/>
              <a:t>‹#›</a:t>
            </a:fld>
            <a:endParaRPr lang="en-US"/>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p>
        </p:txBody>
      </p:sp>
      <p:sp>
        <p:nvSpPr>
          <p:cNvPr id="45" name="Rectangle 44"/>
          <p:cNvSpPr/>
          <p:nvPr/>
        </p:nvSpPr>
        <p:spPr>
          <a:xfrm>
            <a:off x="363160" y="402264"/>
            <a:ext cx="8503920" cy="886265"/>
          </a:xfrm>
          <a:prstGeom prst="rect">
            <a:avLst/>
          </a:prstGeom>
          <a:solidFill>
            <a:schemeClr val="bg2">
              <a:alpha val="50000"/>
              <a:satMod val="18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47" name="Rectangle 46"/>
          <p:cNvSpPr/>
          <p:nvPr/>
        </p:nvSpPr>
        <p:spPr>
          <a:xfrm>
            <a:off x="1061515" y="1285817"/>
            <a:ext cx="4441273" cy="115368"/>
          </a:xfrm>
          <a:prstGeom prst="rect">
            <a:avLst/>
          </a:prstGeom>
          <a:solidFill>
            <a:schemeClr val="tx2">
              <a:shade val="85000"/>
              <a:satMod val="15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48" name="Rectangle 47"/>
          <p:cNvSpPr/>
          <p:nvPr/>
        </p:nvSpPr>
        <p:spPr>
          <a:xfrm>
            <a:off x="958309" y="1491832"/>
            <a:ext cx="4902003" cy="111248"/>
          </a:xfrm>
          <a:prstGeom prst="rect">
            <a:avLst/>
          </a:prstGeom>
          <a:solidFill>
            <a:schemeClr val="tx2">
              <a:shade val="85000"/>
              <a:satMod val="15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49" name="Rectangle 48"/>
          <p:cNvSpPr/>
          <p:nvPr/>
        </p:nvSpPr>
        <p:spPr>
          <a:xfrm>
            <a:off x="1164804" y="1390032"/>
            <a:ext cx="4441271" cy="164812"/>
          </a:xfrm>
          <a:prstGeom prst="rect">
            <a:avLst/>
          </a:prstGeom>
          <a:solidFill>
            <a:schemeClr val="tx2">
              <a:shade val="85000"/>
              <a:satMod val="15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50" name="Rectangle 49"/>
          <p:cNvSpPr/>
          <p:nvPr/>
        </p:nvSpPr>
        <p:spPr>
          <a:xfrm>
            <a:off x="1244252" y="1819795"/>
            <a:ext cx="3972514" cy="115368"/>
          </a:xfrm>
          <a:prstGeom prst="rect">
            <a:avLst/>
          </a:prstGeom>
          <a:solidFill>
            <a:schemeClr val="tx2">
              <a:shade val="85000"/>
              <a:satMod val="15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51" name="Rectangle 50"/>
          <p:cNvSpPr/>
          <p:nvPr/>
        </p:nvSpPr>
        <p:spPr>
          <a:xfrm>
            <a:off x="1562054" y="1928583"/>
            <a:ext cx="3563346" cy="103008"/>
          </a:xfrm>
          <a:prstGeom prst="rect">
            <a:avLst/>
          </a:prstGeom>
          <a:solidFill>
            <a:schemeClr val="tx2">
              <a:shade val="85000"/>
              <a:satMod val="15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55" name="Rectangle 54"/>
          <p:cNvSpPr/>
          <p:nvPr/>
        </p:nvSpPr>
        <p:spPr>
          <a:xfrm>
            <a:off x="1685716" y="1993170"/>
            <a:ext cx="3098562" cy="111866"/>
          </a:xfrm>
          <a:prstGeom prst="rect">
            <a:avLst/>
          </a:prstGeom>
          <a:solidFill>
            <a:schemeClr val="tx2">
              <a:shade val="85000"/>
              <a:satMod val="15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54" name="Rectangle 53"/>
          <p:cNvSpPr/>
          <p:nvPr/>
        </p:nvSpPr>
        <p:spPr>
          <a:xfrm>
            <a:off x="1232216" y="1197670"/>
            <a:ext cx="4059116" cy="111866"/>
          </a:xfrm>
          <a:prstGeom prst="rect">
            <a:avLst/>
          </a:prstGeom>
          <a:solidFill>
            <a:schemeClr val="tx2">
              <a:shade val="85000"/>
              <a:satMod val="15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52" name="Rectangle 51"/>
          <p:cNvSpPr/>
          <p:nvPr/>
        </p:nvSpPr>
        <p:spPr>
          <a:xfrm>
            <a:off x="831112" y="1594840"/>
            <a:ext cx="4917972" cy="131850"/>
          </a:xfrm>
          <a:prstGeom prst="rect">
            <a:avLst/>
          </a:prstGeom>
          <a:solidFill>
            <a:schemeClr val="tx2">
              <a:shade val="85000"/>
              <a:satMod val="15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53" name="Rectangle 52"/>
          <p:cNvSpPr/>
          <p:nvPr/>
        </p:nvSpPr>
        <p:spPr>
          <a:xfrm>
            <a:off x="1077408" y="1714329"/>
            <a:ext cx="4430126" cy="115368"/>
          </a:xfrm>
          <a:prstGeom prst="rect">
            <a:avLst/>
          </a:prstGeom>
          <a:solidFill>
            <a:schemeClr val="tx2">
              <a:shade val="85000"/>
              <a:satMod val="15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8" name="Title 7"/>
          <p:cNvSpPr>
            <a:spLocks noGrp="1"/>
          </p:cNvSpPr>
          <p:nvPr>
            <p:ph type="ctrTitle"/>
          </p:nvPr>
        </p:nvSpPr>
        <p:spPr>
          <a:xfrm>
            <a:off x="533400" y="464504"/>
            <a:ext cx="8153400" cy="774192"/>
          </a:xfrm>
        </p:spPr>
        <p:txBody>
          <a:bodyPr/>
          <a:lstStyle>
            <a:lvl1pPr marR="9144" algn="r">
              <a:defRPr sz="3800"/>
            </a:lvl1pPr>
          </a:lstStyle>
          <a:p>
            <a:r>
              <a:rPr lang="en-US" smtClean="0"/>
              <a:t>Click to edit Master title style</a:t>
            </a:r>
            <a:endParaRPr lang="en-US" dirty="0"/>
          </a:p>
        </p:txBody>
      </p:sp>
      <p:sp>
        <p:nvSpPr>
          <p:cNvPr id="9" name="Subtitle 8"/>
          <p:cNvSpPr>
            <a:spLocks noGrp="1"/>
          </p:cNvSpPr>
          <p:nvPr>
            <p:ph type="subTitle" idx="1"/>
          </p:nvPr>
        </p:nvSpPr>
        <p:spPr>
          <a:xfrm>
            <a:off x="1333181" y="1240961"/>
            <a:ext cx="3848419" cy="914400"/>
          </a:xfrm>
        </p:spPr>
        <p:txBody>
          <a:bodyPr tIns="0"/>
          <a:lstStyle>
            <a:lvl1pPr marL="0" indent="0" algn="ctr">
              <a:spcBef>
                <a:spcPts val="0"/>
              </a:spcBef>
              <a:buNone/>
              <a:defRPr sz="2000">
                <a:solidFill>
                  <a:schemeClr val="bg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dirty="0"/>
          </a:p>
        </p:txBody>
      </p:sp>
      <p:sp>
        <p:nvSpPr>
          <p:cNvPr id="58" name="Rectangle 5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p>
        </p:txBody>
      </p:sp>
      <p:sp>
        <p:nvSpPr>
          <p:cNvPr id="59" name="Rectangle 5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p>
        </p:txBody>
      </p:sp>
      <p:sp>
        <p:nvSpPr>
          <p:cNvPr id="60" name="Rectangle 5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61" name="Rectangle 6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p>
        </p:txBody>
      </p:sp>
      <p:sp>
        <p:nvSpPr>
          <p:cNvPr id="62" name="Rectangle 6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7129108-AC8D-4212-9283-60D9E99BF07A}" type="datetime8">
              <a:rPr lang="en-US" smtClean="0"/>
              <a:pPr/>
              <a:t>10/19/2011 10:55 AM</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D93096-5B34-4342-9326-69289CEAE4C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350541"/>
            <a:ext cx="7772400" cy="1974059"/>
          </a:xfrm>
        </p:spPr>
        <p:txBody>
          <a:bodyPr/>
          <a:lstStyle>
            <a:lvl1pPr algn="l">
              <a:buNone/>
              <a:defRPr sz="4000" b="1" cap="all" spc="0" baseline="0"/>
            </a:lvl1pPr>
          </a:lstStyle>
          <a:p>
            <a:r>
              <a:rPr lang="en-US" smtClean="0"/>
              <a:t>Click to edit Master title style</a:t>
            </a:r>
            <a:endParaRPr lang="en-US" dirty="0"/>
          </a:p>
        </p:txBody>
      </p:sp>
      <p:sp>
        <p:nvSpPr>
          <p:cNvPr id="3" name="Text Placeholder 2"/>
          <p:cNvSpPr>
            <a:spLocks noGrp="1"/>
          </p:cNvSpPr>
          <p:nvPr>
            <p:ph type="body" idx="1"/>
          </p:nvPr>
        </p:nvSpPr>
        <p:spPr>
          <a:xfrm>
            <a:off x="914400" y="2838448"/>
            <a:ext cx="7772400" cy="1509712"/>
          </a:xfrm>
        </p:spPr>
        <p:txBody>
          <a:bodyPr anchor="b"/>
          <a:lstStyle>
            <a:lvl1pPr marL="374904">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DED3D3-6235-4F4C-B439-DF277FB555A7}" type="datetime8">
              <a:rPr lang="en-US" smtClean="0"/>
              <a:pPr/>
              <a:t>10/19/2011 10:55 AM</a:t>
            </a:fld>
            <a:endParaRPr lang="en-US"/>
          </a:p>
        </p:txBody>
      </p:sp>
      <p:sp>
        <p:nvSpPr>
          <p:cNvPr id="5" name="Footer Placeholder 4"/>
          <p:cNvSpPr>
            <a:spLocks noGrp="1"/>
          </p:cNvSpPr>
          <p:nvPr>
            <p:ph type="ftr" sz="quarter" idx="11"/>
          </p:nvPr>
        </p:nvSpPr>
        <p:spPr>
          <a:xfrm>
            <a:off x="914400" y="6416675"/>
            <a:ext cx="5562600" cy="365125"/>
          </a:xfrm>
        </p:spPr>
        <p:txBody>
          <a:bodyPr/>
          <a:lstStyle/>
          <a:p>
            <a:endParaRPr lang="en-US"/>
          </a:p>
        </p:txBody>
      </p:sp>
      <p:sp>
        <p:nvSpPr>
          <p:cNvPr id="6" name="Slide Number Placeholder 5"/>
          <p:cNvSpPr>
            <a:spLocks noGrp="1"/>
          </p:cNvSpPr>
          <p:nvPr>
            <p:ph type="sldNum" sz="quarter" idx="12"/>
          </p:nvPr>
        </p:nvSpPr>
        <p:spPr/>
        <p:txBody>
          <a:bodyPr/>
          <a:lstStyle/>
          <a:p>
            <a:fld id="{1AD93096-5B34-4342-9326-69289CEAE4C2}"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64344" y="1600200"/>
            <a:ext cx="4038600" cy="4525963"/>
          </a:xfrm>
        </p:spPr>
        <p:txBody>
          <a:bodyPr/>
          <a:lstStyle>
            <a:lvl1pPr>
              <a:defRPr sz="28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55344" y="1600200"/>
            <a:ext cx="4038600" cy="4525963"/>
          </a:xfrm>
        </p:spPr>
        <p:txBody>
          <a:bodyPr/>
          <a:lstStyle>
            <a:lvl1pPr>
              <a:defRPr sz="28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B5F1E3E-4B2F-4895-B65E-28B2E64F39F6}" type="datetime8">
              <a:rPr lang="en-US" smtClean="0"/>
              <a:pPr/>
              <a:t>10/19/2011 10:55 AM</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AD93096-5B34-4342-9326-69289CEAE4C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3" name="Rectangle 22"/>
          <p:cNvSpPr/>
          <p:nvPr/>
        </p:nvSpPr>
        <p:spPr>
          <a:xfrm>
            <a:off x="0" y="402264"/>
            <a:ext cx="8686800" cy="886265"/>
          </a:xfrm>
          <a:prstGeom prst="rect">
            <a:avLst/>
          </a:prstGeom>
          <a:solidFill>
            <a:schemeClr val="bg2">
              <a:alpha val="50000"/>
              <a:satMod val="18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2" name="Title 1"/>
          <p:cNvSpPr>
            <a:spLocks noGrp="1"/>
          </p:cNvSpPr>
          <p:nvPr>
            <p:ph type="title"/>
          </p:nvPr>
        </p:nvSpPr>
        <p:spPr>
          <a:xfrm>
            <a:off x="504824" y="512064"/>
            <a:ext cx="7772400" cy="914400"/>
          </a:xfrm>
        </p:spPr>
        <p:txBody>
          <a:bodyPr anchor="t"/>
          <a:lstStyle>
            <a:lvl1pPr>
              <a:defRPr sz="4000"/>
            </a:lvl1pPr>
          </a:lstStyle>
          <a:p>
            <a:r>
              <a:rPr lang="en-US" smtClean="0"/>
              <a:t>Click to edit Master title style</a:t>
            </a:r>
            <a:endParaRPr lang="en-US" dirty="0"/>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Content Placeholder 4"/>
          <p:cNvSpPr>
            <a:spLocks noGrp="1"/>
          </p:cNvSpPr>
          <p:nvPr>
            <p:ph sz="quarter" idx="3"/>
          </p:nvPr>
        </p:nvSpPr>
        <p:spPr>
          <a:xfrm>
            <a:off x="457200" y="2459037"/>
            <a:ext cx="4040188" cy="3959352"/>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3085435-8225-4333-BFFA-0096413F0D76}" type="datetime8">
              <a:rPr lang="en-US" smtClean="0"/>
              <a:pPr/>
              <a:t>10/19/2011 10:55 AM</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AD93096-5B34-4342-9326-69289CEAE4C2}" type="slidenum">
              <a:rPr lang="en-US" smtClean="0"/>
              <a:pPr/>
              <a:t>‹#›</a:t>
            </a:fld>
            <a:endParaRPr lang="en-US"/>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0783C494-2A87-468C-A21B-CB14FB9ABB00}" type="datetime8">
              <a:rPr lang="en-US" smtClean="0"/>
              <a:pPr/>
              <a:t>10/19/2011 10:55 AM</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AD93096-5B34-4342-9326-69289CEAE4C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A180FA0-5B31-4864-A2BB-719EA5A679C6}" type="datetime8">
              <a:rPr lang="en-US" smtClean="0"/>
              <a:pPr/>
              <a:t>10/19/2011 10:55 AM</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AD93096-5B34-4342-9326-69289CEAE4C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lstStyle>
          <a:p>
            <a:r>
              <a:rPr lang="en-US" smtClean="0"/>
              <a:t>Click to edit Master title style</a:t>
            </a:r>
            <a:endParaRPr lang="en-US" dirty="0"/>
          </a:p>
        </p:txBody>
      </p:sp>
      <p:sp>
        <p:nvSpPr>
          <p:cNvPr id="3" name="Text Placeholder 2"/>
          <p:cNvSpPr>
            <a:spLocks noGrp="1"/>
          </p:cNvSpPr>
          <p:nvPr>
            <p:ph type="body" idx="1"/>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3429000" y="1435100"/>
            <a:ext cx="5486400" cy="4572000"/>
          </a:xfrm>
        </p:spPr>
        <p:txBody>
          <a:bodyPr/>
          <a:lstStyle>
            <a:lvl1pPr>
              <a:defRPr sz="3200"/>
            </a:lvl1pPr>
            <a:lvl2pPr>
              <a:defRPr sz="2800"/>
            </a:lvl2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BECC0C8-36B8-442A-833D-B6AACE86BB77}" type="datetime8">
              <a:rPr lang="en-US" smtClean="0"/>
              <a:pPr/>
              <a:t>10/19/2011 10:55 AM</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AD93096-5B34-4342-9326-69289CEAE4C2}"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25" name="Group 17"/>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a:xfrm>
            <a:off x="914400" y="228600"/>
            <a:ext cx="6858000" cy="914400"/>
          </a:xfrm>
        </p:spPr>
        <p:txBody>
          <a:bodyPr anchor="b"/>
          <a:lstStyle>
            <a:lvl1pPr algn="l">
              <a:buNone/>
              <a:defRPr sz="2100" b="0"/>
            </a:lvl1pPr>
          </a:lstStyle>
          <a:p>
            <a:r>
              <a:rPr lang="en-US" smtClean="0"/>
              <a:t>Click to edit Master title style</a:t>
            </a:r>
            <a:endParaRPr lang="en-US" dirty="0"/>
          </a:p>
        </p:txBody>
      </p:sp>
      <p:sp>
        <p:nvSpPr>
          <p:cNvPr id="3" name="Picture Placeholder 2"/>
          <p:cNvSpPr>
            <a:spLocks noGrp="1"/>
          </p:cNvSpPr>
          <p:nvPr>
            <p:ph type="pic" idx="1"/>
          </p:nvPr>
        </p:nvSpPr>
        <p:spPr>
          <a:xfrm>
            <a:off x="366712" y="1905000"/>
            <a:ext cx="8778240" cy="4960144"/>
          </a:xfrm>
        </p:spPr>
        <p:txBody>
          <a:bodyPr/>
          <a:lstStyle>
            <a:lvl1pPr>
              <a:buNone/>
              <a:defRPr sz="3200"/>
            </a:lvl1pPr>
          </a:lstStyle>
          <a:p>
            <a:r>
              <a:rPr lang="en-US" smtClean="0"/>
              <a:t>Click icon to add picture</a:t>
            </a:r>
            <a:endParaRPr lang="en-US" dirty="0"/>
          </a:p>
        </p:txBody>
      </p:sp>
      <p:sp>
        <p:nvSpPr>
          <p:cNvPr id="4" name="Text Placeholder 3"/>
          <p:cNvSpPr>
            <a:spLocks noGrp="1"/>
          </p:cNvSpPr>
          <p:nvPr>
            <p:ph type="body" sz="half" idx="2"/>
          </p:nvPr>
        </p:nvSpPr>
        <p:spPr>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grpSp>
        <p:nvGrpSpPr>
          <p:cNvPr id="14" name="Group 17"/>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26"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p:txBody>
          <a:bodyPr/>
          <a:lstStyle/>
          <a:p>
            <a:fld id="{51E20EC5-AC53-4169-941E-EDF10CD23748}" type="datetime8">
              <a:rPr lang="en-US" smtClean="0"/>
              <a:pPr/>
              <a:t>10/19/2011 10:55 AM</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AD93096-5B34-4342-9326-69289CEAE4C2}"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p>
            <a:r>
              <a:rPr lang="en-US" smtClean="0"/>
              <a:t>Click to edit Master title style</a:t>
            </a:r>
            <a:endParaRPr lang="en-US" dirty="0"/>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a:defRPr sz="1100">
                <a:solidFill>
                  <a:schemeClr val="tx2"/>
                </a:solidFill>
              </a:defRPr>
            </a:lvl1pPr>
          </a:lstStyle>
          <a:p>
            <a:fld id="{8D3816DF-213E-421B-92D3-C068DBB023D6}" type="datetime8">
              <a:rPr lang="en-US" smtClean="0">
                <a:solidFill>
                  <a:schemeClr val="tx2"/>
                </a:solidFill>
              </a:rPr>
              <a:pPr/>
              <a:t>10/19/2011 10:55 AM</a:t>
            </a:fld>
            <a:endParaRPr lang="en-US" sz="1100" dirty="0">
              <a:solidFill>
                <a:schemeClr val="tx2"/>
              </a:solidFill>
            </a:endParaRPr>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a:defRPr sz="1100">
                <a:solidFill>
                  <a:schemeClr val="tx2"/>
                </a:solidFill>
              </a:defRPr>
            </a:lvl1pPr>
          </a:lstStyle>
          <a:p>
            <a:pPr algn="r"/>
            <a:endParaRPr lang="en-US" sz="1100" dirty="0">
              <a:solidFill>
                <a:schemeClr val="tx2"/>
              </a:solidFill>
            </a:endParaRPr>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a:defRPr sz="1200">
                <a:solidFill>
                  <a:schemeClr val="tx2"/>
                </a:solidFill>
              </a:defRPr>
            </a:lvl1pPr>
          </a:lstStyle>
          <a:p>
            <a:pPr algn="l"/>
            <a:fld id="{72AC53DF-4216-466D-99A7-94400E6C2A25}" type="slidenum">
              <a:rPr lang="en-US" sz="1200" smtClean="0">
                <a:solidFill>
                  <a:schemeClr val="tx2"/>
                </a:solidFill>
              </a:rPr>
              <a:pPr algn="l"/>
              <a:t>‹#›</a:t>
            </a:fld>
            <a:endParaRPr lang="en-US" sz="1200">
              <a:solidFill>
                <a:schemeClr val="tx2"/>
              </a:solidFill>
            </a:endParaRPr>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txStyles>
    <p:titleStyle>
      <a:lvl1pPr algn="l" rtl="0" eaLnBrk="1" latinLnBrk="0" hangingPunct="1">
        <a:spcBef>
          <a:spcPct val="0"/>
        </a:spcBef>
        <a:buNone/>
        <a:defRPr sz="4000" kern="1200" spc="-150" baseline="0">
          <a:solidFill>
            <a:schemeClr val="tx2">
              <a:satMod val="200000"/>
            </a:schemeClr>
          </a:solidFill>
          <a:latin typeface="+mj-lt"/>
          <a:ea typeface="+mj-ea"/>
          <a:cs typeface="+mj-cs"/>
        </a:defRPr>
      </a:lvl1pPr>
    </p:titleStyle>
    <p:bodyStyle>
      <a:lvl1pPr marL="411480" indent="-342900" algn="l" rtl="0" eaLnBrk="1" latinLnBrk="0" hangingPunct="1">
        <a:spcBef>
          <a:spcPts val="700"/>
        </a:spcBef>
        <a:buSzPct val="95000"/>
        <a:buFont typeface="Wingdings"/>
        <a:buChar char=""/>
        <a:defRPr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sz="1600" kern="1200">
          <a:solidFill>
            <a:schemeClr val="tx1"/>
          </a:solidFill>
          <a:latin typeface="+mn-lt"/>
          <a:ea typeface="+mn-ea"/>
          <a:cs typeface="+mn-cs"/>
        </a:defRPr>
      </a:lvl9pPr>
    </p:bodyStyle>
    <p:otherStyle>
      <a:lvl1pPr marL="0" algn="l" rtl="0" eaLnBrk="1" hangingPunct="1">
        <a:defRPr kern="1200">
          <a:solidFill>
            <a:schemeClr val="tx1"/>
          </a:solidFill>
          <a:latin typeface="+mn-lt"/>
          <a:ea typeface="+mn-ea"/>
          <a:cs typeface="+mn-cs"/>
        </a:defRPr>
      </a:lvl1pPr>
      <a:lvl2pPr marL="457200" algn="l" rtl="0" eaLnBrk="1" hangingPunct="1">
        <a:defRPr kern="1200">
          <a:solidFill>
            <a:schemeClr val="tx1"/>
          </a:solidFill>
          <a:latin typeface="+mn-lt"/>
          <a:ea typeface="+mn-ea"/>
          <a:cs typeface="+mn-cs"/>
        </a:defRPr>
      </a:lvl2pPr>
      <a:lvl3pPr marL="914400" algn="l" rtl="0" eaLnBrk="1" hangingPunct="1">
        <a:defRPr kern="1200">
          <a:solidFill>
            <a:schemeClr val="tx1"/>
          </a:solidFill>
          <a:latin typeface="+mn-lt"/>
          <a:ea typeface="+mn-ea"/>
          <a:cs typeface="+mn-cs"/>
        </a:defRPr>
      </a:lvl3pPr>
      <a:lvl4pPr marL="1371600" algn="l" rtl="0" eaLnBrk="1" hangingPunct="1">
        <a:defRPr kern="1200">
          <a:solidFill>
            <a:schemeClr val="tx1"/>
          </a:solidFill>
          <a:latin typeface="+mn-lt"/>
          <a:ea typeface="+mn-ea"/>
          <a:cs typeface="+mn-cs"/>
        </a:defRPr>
      </a:lvl4pPr>
      <a:lvl5pPr marL="1828800" algn="l" rtl="0" eaLnBrk="1" hangingPunct="1">
        <a:defRPr kern="1200">
          <a:solidFill>
            <a:schemeClr val="tx1"/>
          </a:solidFill>
          <a:latin typeface="+mn-lt"/>
          <a:ea typeface="+mn-ea"/>
          <a:cs typeface="+mn-cs"/>
        </a:defRPr>
      </a:lvl5pPr>
      <a:lvl6pPr marL="2286000" algn="l" rtl="0" eaLnBrk="1" hangingPunct="1">
        <a:defRPr kern="1200">
          <a:solidFill>
            <a:schemeClr val="tx1"/>
          </a:solidFill>
          <a:latin typeface="+mn-lt"/>
          <a:ea typeface="+mn-ea"/>
          <a:cs typeface="+mn-cs"/>
        </a:defRPr>
      </a:lvl6pPr>
      <a:lvl7pPr marL="2743200" algn="l" rtl="0" eaLnBrk="1" hangingPunct="1">
        <a:defRPr kern="1200">
          <a:solidFill>
            <a:schemeClr val="tx1"/>
          </a:solidFill>
          <a:latin typeface="+mn-lt"/>
          <a:ea typeface="+mn-ea"/>
          <a:cs typeface="+mn-cs"/>
        </a:defRPr>
      </a:lvl7pPr>
      <a:lvl8pPr marL="3200400" algn="l" rtl="0" eaLnBrk="1" hangingPunct="1">
        <a:defRPr kern="1200">
          <a:solidFill>
            <a:schemeClr val="tx1"/>
          </a:solidFill>
          <a:latin typeface="+mn-lt"/>
          <a:ea typeface="+mn-ea"/>
          <a:cs typeface="+mn-cs"/>
        </a:defRPr>
      </a:lvl8pPr>
      <a:lvl9pPr marL="3657600" algn="l" rtl="0" eaLnBrk="1" hangingPunct="1">
        <a:defRPr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5.jpeg"/><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9.jpe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13.jpeg"/><Relationship Id="rId5" Type="http://schemas.openxmlformats.org/officeDocument/2006/relationships/image" Target="../media/image12.gif"/><Relationship Id="rId4" Type="http://schemas.openxmlformats.org/officeDocument/2006/relationships/image" Target="../media/image11.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txBox="1">
            <a:spLocks/>
          </p:cNvSpPr>
          <p:nvPr/>
        </p:nvSpPr>
        <p:spPr>
          <a:xfrm>
            <a:off x="1619672" y="6021288"/>
            <a:ext cx="6400800" cy="623887"/>
          </a:xfrm>
          <a:prstGeom prst="rect">
            <a:avLst/>
          </a:prstGeom>
        </p:spPr>
        <p:txBody>
          <a:bodyPr rtlCol="0">
            <a:normAutofit fontScale="92500" lnSpcReduction="10000"/>
          </a:bodyPr>
          <a:lstStyle/>
          <a:p>
            <a:pPr marL="411480" marR="0" lvl="0" indent="-342900" algn="ctr" defTabSz="914400" rtl="0" eaLnBrk="1" fontAlgn="auto" latinLnBrk="0" hangingPunct="1">
              <a:lnSpc>
                <a:spcPct val="100000"/>
              </a:lnSpc>
              <a:spcBef>
                <a:spcPts val="700"/>
              </a:spcBef>
              <a:spcAft>
                <a:spcPts val="0"/>
              </a:spcAft>
              <a:buClrTx/>
              <a:buSzPct val="95000"/>
              <a:buFont typeface="Arial" pitchFamily="34" charset="0"/>
              <a:buNone/>
              <a:tabLst/>
              <a:defRPr/>
            </a:pPr>
            <a:r>
              <a:rPr kumimoji="0" lang="en-AU" sz="2000" b="0" i="0" u="none" strike="noStrike" kern="1200" cap="none" spc="0" normalizeH="0" baseline="0" noProof="0" dirty="0" smtClean="0">
                <a:ln>
                  <a:noFill/>
                </a:ln>
                <a:solidFill>
                  <a:schemeClr val="tx1"/>
                </a:solidFill>
                <a:effectLst/>
                <a:uLnTx/>
                <a:uFillTx/>
                <a:latin typeface="+mn-lt"/>
                <a:ea typeface="+mn-ea"/>
                <a:cs typeface="+mn-cs"/>
              </a:rPr>
              <a:t>By Krystle </a:t>
            </a:r>
            <a:r>
              <a:rPr kumimoji="0" lang="en-AU" sz="2000" b="0" i="0" u="none" strike="noStrike" kern="1200" cap="none" spc="0" normalizeH="0" baseline="0" noProof="0" dirty="0" smtClean="0">
                <a:ln>
                  <a:noFill/>
                </a:ln>
                <a:solidFill>
                  <a:schemeClr val="tx1"/>
                </a:solidFill>
                <a:effectLst/>
                <a:uLnTx/>
                <a:uFillTx/>
                <a:latin typeface="+mn-lt"/>
                <a:ea typeface="+mn-ea"/>
                <a:cs typeface="+mn-cs"/>
              </a:rPr>
              <a:t>Turner</a:t>
            </a:r>
            <a:r>
              <a:rPr kumimoji="0" lang="en-AU" sz="2000" b="0" i="0" u="none" strike="noStrike" kern="1200" cap="none" spc="0" normalizeH="0" noProof="0" dirty="0" smtClean="0">
                <a:ln>
                  <a:noFill/>
                </a:ln>
                <a:solidFill>
                  <a:schemeClr val="tx1"/>
                </a:solidFill>
                <a:effectLst/>
                <a:uLnTx/>
                <a:uFillTx/>
                <a:latin typeface="+mn-lt"/>
                <a:ea typeface="+mn-ea"/>
                <a:cs typeface="+mn-cs"/>
              </a:rPr>
              <a:t> </a:t>
            </a:r>
            <a:r>
              <a:rPr kumimoji="0" lang="en-AU" sz="2000" b="0" i="0" u="none" strike="noStrike" kern="1200" cap="none" spc="0" normalizeH="0" baseline="0" noProof="0" dirty="0" smtClean="0">
                <a:ln>
                  <a:noFill/>
                </a:ln>
                <a:solidFill>
                  <a:schemeClr val="tx1"/>
                </a:solidFill>
                <a:effectLst/>
                <a:uLnTx/>
                <a:uFillTx/>
                <a:latin typeface="+mn-lt"/>
                <a:ea typeface="+mn-ea"/>
                <a:cs typeface="+mn-cs"/>
              </a:rPr>
              <a:t>14504305</a:t>
            </a:r>
            <a:r>
              <a:rPr lang="en-AU" sz="2000" dirty="0" smtClean="0"/>
              <a:t> </a:t>
            </a:r>
            <a:r>
              <a:rPr kumimoji="0" lang="en-AU" sz="2000" b="0" i="0" u="none" strike="noStrike" kern="1200" cap="none" spc="0" normalizeH="0" baseline="0" noProof="0" dirty="0" smtClean="0">
                <a:ln>
                  <a:noFill/>
                </a:ln>
                <a:solidFill>
                  <a:schemeClr val="tx1"/>
                </a:solidFill>
                <a:effectLst/>
                <a:uLnTx/>
                <a:uFillTx/>
                <a:latin typeface="+mn-lt"/>
                <a:ea typeface="+mn-ea"/>
                <a:cs typeface="+mn-cs"/>
              </a:rPr>
              <a:t>, </a:t>
            </a:r>
            <a:r>
              <a:rPr kumimoji="0" lang="en-AU" sz="2000" b="0" i="0" u="none" strike="noStrike" kern="1200" cap="none" spc="0" normalizeH="0" baseline="0" noProof="0" dirty="0" err="1" smtClean="0">
                <a:ln>
                  <a:noFill/>
                </a:ln>
                <a:solidFill>
                  <a:schemeClr val="tx1"/>
                </a:solidFill>
                <a:effectLst/>
                <a:uLnTx/>
                <a:uFillTx/>
                <a:latin typeface="+mn-lt"/>
                <a:ea typeface="+mn-ea"/>
                <a:cs typeface="+mn-cs"/>
              </a:rPr>
              <a:t>Gemma</a:t>
            </a:r>
            <a:r>
              <a:rPr kumimoji="0" lang="en-AU" sz="2000" b="0" i="0" u="none" strike="noStrike" kern="1200" cap="none" spc="0" normalizeH="0" baseline="0" noProof="0" dirty="0" smtClean="0">
                <a:ln>
                  <a:noFill/>
                </a:ln>
                <a:solidFill>
                  <a:schemeClr val="tx1"/>
                </a:solidFill>
                <a:effectLst/>
                <a:uLnTx/>
                <a:uFillTx/>
                <a:latin typeface="+mn-lt"/>
                <a:ea typeface="+mn-ea"/>
                <a:cs typeface="+mn-cs"/>
              </a:rPr>
              <a:t> Tyack 14603370 &amp; Joanna </a:t>
            </a:r>
            <a:r>
              <a:rPr kumimoji="0" lang="en-AU" sz="2000" b="0" i="0" u="none" strike="noStrike" kern="1200" cap="none" spc="0" normalizeH="0" baseline="0" noProof="0" dirty="0" err="1" smtClean="0">
                <a:ln>
                  <a:noFill/>
                </a:ln>
                <a:solidFill>
                  <a:schemeClr val="tx1"/>
                </a:solidFill>
                <a:effectLst/>
                <a:uLnTx/>
                <a:uFillTx/>
                <a:latin typeface="+mn-lt"/>
                <a:ea typeface="+mn-ea"/>
                <a:cs typeface="+mn-cs"/>
              </a:rPr>
              <a:t>Ursino</a:t>
            </a:r>
            <a:r>
              <a:rPr kumimoji="0" lang="en-AU" sz="2000" b="0" i="0" u="none" strike="noStrike" kern="1200" cap="none" spc="0" normalizeH="0" baseline="0" noProof="0" dirty="0" smtClean="0">
                <a:ln>
                  <a:noFill/>
                </a:ln>
                <a:solidFill>
                  <a:schemeClr val="tx1"/>
                </a:solidFill>
                <a:effectLst/>
                <a:uLnTx/>
                <a:uFillTx/>
                <a:latin typeface="+mn-lt"/>
                <a:ea typeface="+mn-ea"/>
                <a:cs typeface="+mn-cs"/>
              </a:rPr>
              <a:t> </a:t>
            </a:r>
            <a:r>
              <a:rPr lang="en-AU" sz="2000" dirty="0" smtClean="0"/>
              <a:t>14893702.</a:t>
            </a:r>
            <a:endParaRPr kumimoji="0" lang="en-AU" sz="2000" b="0" i="0" u="none" strike="noStrike" kern="1200" cap="none" spc="0" normalizeH="0" baseline="0" noProof="0" dirty="0" smtClean="0">
              <a:ln>
                <a:noFill/>
              </a:ln>
              <a:solidFill>
                <a:schemeClr val="tx1"/>
              </a:solidFill>
              <a:effectLst/>
              <a:uLnTx/>
              <a:uFillTx/>
              <a:latin typeface="+mn-lt"/>
              <a:ea typeface="+mn-ea"/>
              <a:cs typeface="+mn-cs"/>
            </a:endParaRPr>
          </a:p>
        </p:txBody>
      </p:sp>
      <p:pic>
        <p:nvPicPr>
          <p:cNvPr id="7" name="Picture 6" descr="Heide_Smith_sm.jpg"/>
          <p:cNvPicPr>
            <a:picLocks noChangeAspect="1"/>
          </p:cNvPicPr>
          <p:nvPr/>
        </p:nvPicPr>
        <p:blipFill>
          <a:blip r:embed="rId2" cstate="print"/>
          <a:stretch>
            <a:fillRect/>
          </a:stretch>
        </p:blipFill>
        <p:spPr>
          <a:xfrm>
            <a:off x="2915816" y="3284984"/>
            <a:ext cx="3810000" cy="2705100"/>
          </a:xfrm>
          <a:prstGeom prst="rect">
            <a:avLst/>
          </a:prstGeom>
        </p:spPr>
      </p:pic>
      <p:sp>
        <p:nvSpPr>
          <p:cNvPr id="8" name="Frame 7"/>
          <p:cNvSpPr/>
          <p:nvPr/>
        </p:nvSpPr>
        <p:spPr>
          <a:xfrm>
            <a:off x="0" y="0"/>
            <a:ext cx="9144000" cy="6858000"/>
          </a:xfrm>
          <a:prstGeom prst="frame">
            <a:avLst>
              <a:gd name="adj1" fmla="val 1706"/>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AU" dirty="0">
              <a:solidFill>
                <a:schemeClr val="tx1"/>
              </a:solidFill>
            </a:endParaRPr>
          </a:p>
        </p:txBody>
      </p:sp>
      <p:sp>
        <p:nvSpPr>
          <p:cNvPr id="9" name="TextBox 8"/>
          <p:cNvSpPr txBox="1"/>
          <p:nvPr/>
        </p:nvSpPr>
        <p:spPr>
          <a:xfrm>
            <a:off x="539552" y="836712"/>
            <a:ext cx="8078929" cy="2308324"/>
          </a:xfrm>
          <a:prstGeom prst="rect">
            <a:avLst/>
          </a:prstGeom>
          <a:noFill/>
        </p:spPr>
        <p:txBody>
          <a:bodyPr wrap="square" rtlCol="0">
            <a:spAutoFit/>
          </a:bodyPr>
          <a:lstStyle/>
          <a:p>
            <a:pPr algn="ctr"/>
            <a:r>
              <a:rPr lang="en-AU" sz="4800" dirty="0" smtClean="0">
                <a:solidFill>
                  <a:srgbClr val="C00000"/>
                </a:solidFill>
              </a:rPr>
              <a:t>TORRES STRAIT ISLANDERS </a:t>
            </a:r>
          </a:p>
          <a:p>
            <a:pPr algn="ctr"/>
            <a:r>
              <a:rPr lang="en-AU" sz="4800" dirty="0" smtClean="0">
                <a:solidFill>
                  <a:srgbClr val="C00000"/>
                </a:solidFill>
              </a:rPr>
              <a:t>HISTORY, CULTURE &amp; EDUCATION</a:t>
            </a:r>
            <a:endParaRPr lang="en-AU" sz="4800" dirty="0">
              <a:solidFill>
                <a:srgbClr val="C00000"/>
              </a:solidFill>
            </a:endParaRPr>
          </a:p>
        </p:txBody>
      </p:sp>
      <p:sp>
        <p:nvSpPr>
          <p:cNvPr id="6" name="TextBox 5"/>
          <p:cNvSpPr txBox="1"/>
          <p:nvPr/>
        </p:nvSpPr>
        <p:spPr>
          <a:xfrm>
            <a:off x="3995936" y="5733256"/>
            <a:ext cx="1741182" cy="276999"/>
          </a:xfrm>
          <a:prstGeom prst="rect">
            <a:avLst/>
          </a:prstGeom>
          <a:noFill/>
        </p:spPr>
        <p:txBody>
          <a:bodyPr wrap="none" rtlCol="0">
            <a:spAutoFit/>
          </a:bodyPr>
          <a:lstStyle/>
          <a:p>
            <a:r>
              <a:rPr lang="en-AU" sz="1200" dirty="0" smtClean="0"/>
              <a:t>(</a:t>
            </a:r>
            <a:r>
              <a:rPr lang="en-AU" sz="1200" dirty="0" err="1" smtClean="0"/>
              <a:t>Heide_Smith_sm</a:t>
            </a:r>
            <a:r>
              <a:rPr lang="en-AU" sz="1200" dirty="0" smtClean="0"/>
              <a:t>, 1997)</a:t>
            </a:r>
            <a:endParaRPr lang="en-AU" sz="12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ame 6"/>
          <p:cNvSpPr/>
          <p:nvPr/>
        </p:nvSpPr>
        <p:spPr>
          <a:xfrm>
            <a:off x="0" y="0"/>
            <a:ext cx="9144000" cy="6858000"/>
          </a:xfrm>
          <a:prstGeom prst="frame">
            <a:avLst>
              <a:gd name="adj1" fmla="val 1706"/>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AU" dirty="0">
              <a:solidFill>
                <a:schemeClr val="tx1"/>
              </a:solidFill>
            </a:endParaRPr>
          </a:p>
        </p:txBody>
      </p:sp>
      <p:sp>
        <p:nvSpPr>
          <p:cNvPr id="5" name="TextBox 4"/>
          <p:cNvSpPr txBox="1"/>
          <p:nvPr/>
        </p:nvSpPr>
        <p:spPr>
          <a:xfrm>
            <a:off x="597527" y="153751"/>
            <a:ext cx="8078929" cy="584775"/>
          </a:xfrm>
          <a:prstGeom prst="rect">
            <a:avLst/>
          </a:prstGeom>
          <a:noFill/>
        </p:spPr>
        <p:txBody>
          <a:bodyPr wrap="square" rtlCol="0">
            <a:spAutoFit/>
          </a:bodyPr>
          <a:lstStyle/>
          <a:p>
            <a:pPr algn="ctr"/>
            <a:r>
              <a:rPr lang="en-AU" sz="3200" dirty="0" smtClean="0">
                <a:solidFill>
                  <a:srgbClr val="C00000"/>
                </a:solidFill>
              </a:rPr>
              <a:t>References</a:t>
            </a:r>
            <a:endParaRPr lang="en-AU" sz="3000" dirty="0">
              <a:solidFill>
                <a:srgbClr val="C00000"/>
              </a:solidFill>
            </a:endParaRPr>
          </a:p>
        </p:txBody>
      </p:sp>
      <p:sp>
        <p:nvSpPr>
          <p:cNvPr id="4" name="Rectangle 3"/>
          <p:cNvSpPr/>
          <p:nvPr/>
        </p:nvSpPr>
        <p:spPr>
          <a:xfrm>
            <a:off x="568041" y="738526"/>
            <a:ext cx="7790897" cy="1354217"/>
          </a:xfrm>
          <a:prstGeom prst="rect">
            <a:avLst/>
          </a:prstGeom>
        </p:spPr>
        <p:txBody>
          <a:bodyPr wrap="square">
            <a:spAutoFit/>
          </a:bodyPr>
          <a:lstStyle/>
          <a:p>
            <a:endParaRPr lang="en-AU" sz="1400" dirty="0"/>
          </a:p>
          <a:p>
            <a:endParaRPr lang="en-AU" sz="1400" dirty="0" smtClean="0"/>
          </a:p>
          <a:p>
            <a:r>
              <a:rPr lang="en-AU" dirty="0" smtClean="0">
                <a:effectLst/>
              </a:rPr>
              <a:t> </a:t>
            </a:r>
          </a:p>
          <a:p>
            <a:endParaRPr lang="en-AU" dirty="0" smtClean="0">
              <a:effectLst/>
            </a:endParaRPr>
          </a:p>
          <a:p>
            <a:endParaRPr lang="en-AU" dirty="0"/>
          </a:p>
        </p:txBody>
      </p:sp>
      <p:sp>
        <p:nvSpPr>
          <p:cNvPr id="6" name="TextBox 5"/>
          <p:cNvSpPr txBox="1"/>
          <p:nvPr/>
        </p:nvSpPr>
        <p:spPr>
          <a:xfrm>
            <a:off x="251520" y="836712"/>
            <a:ext cx="8892480" cy="6186309"/>
          </a:xfrm>
          <a:prstGeom prst="rect">
            <a:avLst/>
          </a:prstGeom>
          <a:noFill/>
        </p:spPr>
        <p:txBody>
          <a:bodyPr wrap="square" rtlCol="0">
            <a:spAutoFit/>
          </a:bodyPr>
          <a:lstStyle/>
          <a:p>
            <a:pPr indent="-457200"/>
            <a:r>
              <a:rPr lang="en-AU" sz="1200" dirty="0" smtClean="0"/>
              <a:t>2.Jpeg [Image]. (2010). Retrieved from http://www.abc.net.au/rn/awaye/galleries/2010/2846318/2.htm</a:t>
            </a:r>
            <a:r>
              <a:rPr lang="en-AU" sz="1200" dirty="0" smtClean="0"/>
              <a:t>.</a:t>
            </a:r>
          </a:p>
          <a:p>
            <a:pPr indent="-457200"/>
            <a:endParaRPr lang="en-AU" sz="1200" dirty="0" smtClean="0"/>
          </a:p>
          <a:p>
            <a:pPr indent="-457200"/>
            <a:r>
              <a:rPr lang="en-AU" sz="1200" dirty="0" smtClean="0"/>
              <a:t>ABC (2005). Torres Strait Islands. Retrieved from http://</a:t>
            </a:r>
            <a:r>
              <a:rPr lang="en-AU" sz="1200" dirty="0" smtClean="0"/>
              <a:t>www.abc.net.au/ra/pacific/places/country/torres_strait_islands.htm#facts.</a:t>
            </a:r>
          </a:p>
          <a:p>
            <a:pPr indent="-457200"/>
            <a:endParaRPr lang="en-AU" sz="1200" dirty="0" smtClean="0"/>
          </a:p>
          <a:p>
            <a:pPr indent="-457200"/>
            <a:r>
              <a:rPr lang="en-AU" sz="1200" dirty="0" smtClean="0"/>
              <a:t>Aboriginal </a:t>
            </a:r>
            <a:r>
              <a:rPr lang="en-AU" sz="1200" dirty="0" smtClean="0"/>
              <a:t>&amp; Torres strait islander Commission (1992). The Torres Strait islander Flag. Retrieved </a:t>
            </a:r>
            <a:r>
              <a:rPr lang="en-AU" sz="1200" dirty="0" smtClean="0"/>
              <a:t>from 	http</a:t>
            </a:r>
            <a:r>
              <a:rPr lang="en-AU" sz="1200" dirty="0" smtClean="0"/>
              <a:t>://www.aiatsis.gov.au/fastfacts/tsiFlag.html</a:t>
            </a:r>
            <a:r>
              <a:rPr lang="en-AU" sz="1200" dirty="0" smtClean="0"/>
              <a:t>.</a:t>
            </a:r>
          </a:p>
          <a:p>
            <a:pPr indent="-457200"/>
            <a:endParaRPr lang="en-AU" sz="1200" dirty="0" smtClean="0"/>
          </a:p>
          <a:p>
            <a:pPr indent="-457200"/>
            <a:r>
              <a:rPr lang="en-AU" sz="1200" dirty="0" smtClean="0"/>
              <a:t>Australian Government (2011) </a:t>
            </a:r>
            <a:r>
              <a:rPr lang="en-AU" sz="1200" i="1" dirty="0" smtClean="0"/>
              <a:t>National Aboriginal and Torres Strait Islander Education Policy. </a:t>
            </a:r>
            <a:r>
              <a:rPr lang="en-AU" sz="1200" dirty="0" smtClean="0"/>
              <a:t>Retrieved from </a:t>
            </a:r>
            <a:r>
              <a:rPr lang="en-AU" sz="1200" dirty="0" smtClean="0"/>
              <a:t>	http</a:t>
            </a:r>
            <a:r>
              <a:rPr lang="en-AU" sz="1200" dirty="0" smtClean="0"/>
              <a:t>://</a:t>
            </a:r>
            <a:r>
              <a:rPr lang="en-AU" sz="1200" dirty="0" smtClean="0"/>
              <a:t>www.dest.gov.au/archive/schools/indigenous/aep.htm.</a:t>
            </a:r>
            <a:endParaRPr lang="en-AU" sz="1200" dirty="0" smtClean="0"/>
          </a:p>
          <a:p>
            <a:pPr indent="-457200"/>
            <a:endParaRPr lang="en-AU" sz="1200" dirty="0" smtClean="0"/>
          </a:p>
          <a:p>
            <a:pPr indent="-457200"/>
            <a:r>
              <a:rPr lang="en-AU" sz="1200" dirty="0" smtClean="0"/>
              <a:t>Charles Stuart University (2011). </a:t>
            </a:r>
            <a:r>
              <a:rPr lang="en-AU" sz="1200" i="1" dirty="0" smtClean="0"/>
              <a:t>Social Justice and Human Rights Issues:</a:t>
            </a:r>
            <a:br>
              <a:rPr lang="en-AU" sz="1200" i="1" dirty="0" smtClean="0"/>
            </a:br>
            <a:r>
              <a:rPr lang="en-AU" sz="1200" i="1" dirty="0" smtClean="0"/>
              <a:t>	A </a:t>
            </a:r>
            <a:r>
              <a:rPr lang="en-AU" sz="1200" i="1" dirty="0" smtClean="0"/>
              <a:t>Global Perspective</a:t>
            </a:r>
            <a:r>
              <a:rPr lang="en-AU" sz="1200" dirty="0" smtClean="0"/>
              <a:t>. Retrieved from </a:t>
            </a:r>
            <a:r>
              <a:rPr lang="en-AU" sz="1200" dirty="0" smtClean="0"/>
              <a:t>	http</a:t>
            </a:r>
            <a:r>
              <a:rPr lang="en-AU" sz="1200" dirty="0" smtClean="0"/>
              <a:t>://hsc.csu.edu.au/ab_studies/rights/global/social_justice_global/sjwelcome.responsenew2.html</a:t>
            </a:r>
            <a:r>
              <a:rPr lang="en-AU" sz="1200" dirty="0" smtClean="0"/>
              <a:t>.</a:t>
            </a:r>
          </a:p>
          <a:p>
            <a:pPr indent="-457200"/>
            <a:endParaRPr lang="en-AU" sz="1200" dirty="0" smtClean="0"/>
          </a:p>
          <a:p>
            <a:pPr indent="-457200"/>
            <a:r>
              <a:rPr lang="en-AU" sz="1200" dirty="0" err="1" smtClean="0"/>
              <a:t>Chamarette</a:t>
            </a:r>
            <a:r>
              <a:rPr lang="en-AU" sz="1200" dirty="0" smtClean="0"/>
              <a:t>, C. (2000). Terra Nullius Then and Now: </a:t>
            </a:r>
            <a:r>
              <a:rPr lang="en-AU" sz="1200" dirty="0" err="1" smtClean="0"/>
              <a:t>Mabo</a:t>
            </a:r>
            <a:r>
              <a:rPr lang="en-AU" sz="1200" dirty="0" smtClean="0"/>
              <a:t>, Native Title and Reconciliation in 2000.</a:t>
            </a:r>
            <a:r>
              <a:rPr lang="en-AU" sz="1200" i="1" dirty="0" smtClean="0"/>
              <a:t> Australian Psychologist, </a:t>
            </a:r>
            <a:r>
              <a:rPr lang="en-AU" sz="1200" dirty="0" smtClean="0"/>
              <a:t>35 (2), </a:t>
            </a:r>
            <a:r>
              <a:rPr lang="en-AU" sz="1200" dirty="0" smtClean="0"/>
              <a:t>167-	172.</a:t>
            </a:r>
          </a:p>
          <a:p>
            <a:pPr indent="-457200"/>
            <a:endParaRPr lang="en-AU" sz="1200" dirty="0" smtClean="0"/>
          </a:p>
          <a:p>
            <a:pPr indent="-457200"/>
            <a:r>
              <a:rPr lang="en-AU" sz="1200" dirty="0" smtClean="0"/>
              <a:t>Department of Education , employment and Workplace relations (2011). Dr Roy Whittaker. Retrieved from </a:t>
            </a:r>
            <a:r>
              <a:rPr lang="en-AU" sz="1200" dirty="0" smtClean="0"/>
              <a:t>	http</a:t>
            </a:r>
            <a:r>
              <a:rPr lang="en-AU" sz="1200" dirty="0" smtClean="0"/>
              <a:t>://www.deewr.gov.au/Indigenous/Schooling/Programs/Documents/IEAP/DrRoyWhittaker.pdf</a:t>
            </a:r>
            <a:r>
              <a:rPr lang="en-AU" sz="1200" dirty="0" smtClean="0"/>
              <a:t>.</a:t>
            </a:r>
          </a:p>
          <a:p>
            <a:pPr indent="-457200"/>
            <a:endParaRPr lang="en-AU" sz="1200" dirty="0" smtClean="0"/>
          </a:p>
          <a:p>
            <a:pPr indent="-457200"/>
            <a:r>
              <a:rPr lang="en-AU" sz="1200" dirty="0" err="1" smtClean="0"/>
              <a:t>Dhinawun</a:t>
            </a:r>
            <a:r>
              <a:rPr lang="en-AU" sz="1200" dirty="0" smtClean="0"/>
              <a:t> Consultancy  (2011). What works: 101 Effective Teaching Strategies for Aboriginal and Torres Strait Islander Students . </a:t>
            </a:r>
            <a:r>
              <a:rPr lang="en-AU" sz="1200" dirty="0" smtClean="0"/>
              <a:t>	Retrieved </a:t>
            </a:r>
            <a:r>
              <a:rPr lang="en-AU" sz="1200" dirty="0" smtClean="0"/>
              <a:t>from http://www.ascqld.org.au/LinkClick.aspx?fileticket=9eTRh%2FNRbbs%3D&amp;tabid=187.</a:t>
            </a:r>
          </a:p>
          <a:p>
            <a:pPr indent="-457200"/>
            <a:endParaRPr lang="en-AU" sz="1200" dirty="0" smtClean="0"/>
          </a:p>
          <a:p>
            <a:pPr indent="-457200"/>
            <a:r>
              <a:rPr lang="en-AU" sz="1200" dirty="0" smtClean="0"/>
              <a:t>DSCN3497  [Image]. (2011). Retrieved from </a:t>
            </a:r>
            <a:r>
              <a:rPr lang="en-AU" sz="1200" dirty="0" smtClean="0"/>
              <a:t>	http</a:t>
            </a:r>
            <a:r>
              <a:rPr lang="en-AU" sz="1200" dirty="0" smtClean="0"/>
              <a:t>://intermediaface.golgotha.com.au/webdesign/sites/dreamtime/media/paintings/DSCN3497.jpg</a:t>
            </a:r>
            <a:r>
              <a:rPr lang="en-AU" sz="1200" dirty="0" smtClean="0"/>
              <a:t>.</a:t>
            </a:r>
          </a:p>
          <a:p>
            <a:pPr indent="-457200"/>
            <a:endParaRPr lang="en-AU" sz="1200" dirty="0" smtClean="0"/>
          </a:p>
          <a:p>
            <a:pPr indent="-457200"/>
            <a:r>
              <a:rPr lang="en-AU" sz="1200" dirty="0" smtClean="0"/>
              <a:t>Graham, T.  (Producer).  (1997). </a:t>
            </a:r>
            <a:r>
              <a:rPr lang="en-AU" sz="1200" dirty="0" err="1" smtClean="0"/>
              <a:t>Mabo</a:t>
            </a:r>
            <a:r>
              <a:rPr lang="en-AU" sz="1200" dirty="0" smtClean="0"/>
              <a:t> – Life of an Island man [DVD]. </a:t>
            </a:r>
            <a:r>
              <a:rPr lang="en-AU" sz="1200" dirty="0" smtClean="0"/>
              <a:t>Retrieved </a:t>
            </a:r>
            <a:r>
              <a:rPr lang="en-AU" sz="1200" dirty="0" smtClean="0"/>
              <a:t>from http://lms.curtin.edu.au</a:t>
            </a:r>
            <a:r>
              <a:rPr lang="en-AU" sz="1200" dirty="0" smtClean="0"/>
              <a:t>.</a:t>
            </a:r>
            <a:endParaRPr lang="en-AU" sz="1200" dirty="0" smtClean="0"/>
          </a:p>
          <a:p>
            <a:pPr indent="-457200"/>
            <a:endParaRPr lang="en-AU" sz="1200" dirty="0" smtClean="0"/>
          </a:p>
          <a:p>
            <a:pPr indent="-457200"/>
            <a:r>
              <a:rPr lang="en-AU" sz="1200" dirty="0" smtClean="0"/>
              <a:t>Harrison, N. (2011) </a:t>
            </a:r>
            <a:r>
              <a:rPr lang="en-AU" sz="1200" i="1" dirty="0" smtClean="0"/>
              <a:t>Teaching &amp; learning in Aboriginal Education. </a:t>
            </a:r>
            <a:r>
              <a:rPr lang="en-AU" sz="1200" dirty="0" smtClean="0"/>
              <a:t>Oxford University Press: Melbourne, </a:t>
            </a:r>
            <a:r>
              <a:rPr lang="en-AU" sz="1200" dirty="0" smtClean="0"/>
              <a:t>Victoria.</a:t>
            </a:r>
            <a:endParaRPr lang="en-AU" sz="1200" dirty="0" smtClean="0"/>
          </a:p>
          <a:p>
            <a:pPr indent="-457200"/>
            <a:endParaRPr lang="en-AU" sz="1200" dirty="0" smtClean="0"/>
          </a:p>
          <a:p>
            <a:pPr indent="-457200"/>
            <a:r>
              <a:rPr lang="en-AU" sz="1200" dirty="0" err="1" smtClean="0"/>
              <a:t>Heide_Smith_sm</a:t>
            </a:r>
            <a:r>
              <a:rPr lang="en-AU" sz="1200" dirty="0" smtClean="0"/>
              <a:t>  [Image]. (1997). Retrieved from http://www.hreoc.gov.au/bth/taken/images/Heide_Smith_sm.jpg</a:t>
            </a:r>
            <a:r>
              <a:rPr lang="en-AU" sz="1200" dirty="0" smtClean="0"/>
              <a:t>.</a:t>
            </a:r>
          </a:p>
          <a:p>
            <a:pPr indent="-457200"/>
            <a:endParaRPr lang="en-AU" sz="1200" dirty="0" smtClean="0"/>
          </a:p>
          <a:p>
            <a:endParaRPr lang="en-AU" sz="1200" dirty="0"/>
          </a:p>
        </p:txBody>
      </p:sp>
    </p:spTree>
    <p:extLst>
      <p:ext uri="{BB962C8B-B14F-4D97-AF65-F5344CB8AC3E}">
        <p14:creationId xmlns="" xmlns:p14="http://schemas.microsoft.com/office/powerpoint/2010/main" val="370598283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ame 6"/>
          <p:cNvSpPr/>
          <p:nvPr/>
        </p:nvSpPr>
        <p:spPr>
          <a:xfrm>
            <a:off x="0" y="0"/>
            <a:ext cx="9144000" cy="6858000"/>
          </a:xfrm>
          <a:prstGeom prst="frame">
            <a:avLst>
              <a:gd name="adj1" fmla="val 1706"/>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AU" dirty="0">
              <a:solidFill>
                <a:schemeClr val="tx1"/>
              </a:solidFill>
            </a:endParaRPr>
          </a:p>
        </p:txBody>
      </p:sp>
      <p:sp>
        <p:nvSpPr>
          <p:cNvPr id="5" name="TextBox 4"/>
          <p:cNvSpPr txBox="1"/>
          <p:nvPr/>
        </p:nvSpPr>
        <p:spPr>
          <a:xfrm>
            <a:off x="597527" y="153751"/>
            <a:ext cx="8078929" cy="584775"/>
          </a:xfrm>
          <a:prstGeom prst="rect">
            <a:avLst/>
          </a:prstGeom>
          <a:noFill/>
        </p:spPr>
        <p:txBody>
          <a:bodyPr wrap="square" rtlCol="0">
            <a:spAutoFit/>
          </a:bodyPr>
          <a:lstStyle/>
          <a:p>
            <a:pPr algn="ctr"/>
            <a:r>
              <a:rPr lang="en-AU" sz="3200" dirty="0" smtClean="0">
                <a:solidFill>
                  <a:srgbClr val="C00000"/>
                </a:solidFill>
              </a:rPr>
              <a:t>References</a:t>
            </a:r>
            <a:endParaRPr lang="en-AU" sz="3000" dirty="0">
              <a:solidFill>
                <a:srgbClr val="C00000"/>
              </a:solidFill>
            </a:endParaRPr>
          </a:p>
        </p:txBody>
      </p:sp>
      <p:sp>
        <p:nvSpPr>
          <p:cNvPr id="4" name="Rectangle 3"/>
          <p:cNvSpPr/>
          <p:nvPr/>
        </p:nvSpPr>
        <p:spPr>
          <a:xfrm>
            <a:off x="568041" y="738526"/>
            <a:ext cx="7790897" cy="1354217"/>
          </a:xfrm>
          <a:prstGeom prst="rect">
            <a:avLst/>
          </a:prstGeom>
        </p:spPr>
        <p:txBody>
          <a:bodyPr wrap="square">
            <a:spAutoFit/>
          </a:bodyPr>
          <a:lstStyle/>
          <a:p>
            <a:endParaRPr lang="en-AU" sz="1400" dirty="0"/>
          </a:p>
          <a:p>
            <a:endParaRPr lang="en-AU" sz="1400" dirty="0" smtClean="0"/>
          </a:p>
          <a:p>
            <a:r>
              <a:rPr lang="en-AU" dirty="0" smtClean="0">
                <a:effectLst/>
              </a:rPr>
              <a:t> </a:t>
            </a:r>
          </a:p>
          <a:p>
            <a:endParaRPr lang="en-AU" dirty="0" smtClean="0">
              <a:effectLst/>
            </a:endParaRPr>
          </a:p>
          <a:p>
            <a:endParaRPr lang="en-AU" dirty="0"/>
          </a:p>
        </p:txBody>
      </p:sp>
      <p:sp>
        <p:nvSpPr>
          <p:cNvPr id="6" name="TextBox 5"/>
          <p:cNvSpPr txBox="1"/>
          <p:nvPr/>
        </p:nvSpPr>
        <p:spPr>
          <a:xfrm>
            <a:off x="179512" y="692696"/>
            <a:ext cx="8964488" cy="6740307"/>
          </a:xfrm>
          <a:prstGeom prst="rect">
            <a:avLst/>
          </a:prstGeom>
          <a:noFill/>
        </p:spPr>
        <p:txBody>
          <a:bodyPr wrap="square" rtlCol="0">
            <a:spAutoFit/>
          </a:bodyPr>
          <a:lstStyle/>
          <a:p>
            <a:r>
              <a:rPr lang="en-AU" sz="1200" dirty="0" smtClean="0"/>
              <a:t>Land [Image]. (2002). Retrieved from http://www.souvenirsaustralia.com.</a:t>
            </a:r>
          </a:p>
          <a:p>
            <a:endParaRPr lang="en-AU" sz="1200" dirty="0" smtClean="0"/>
          </a:p>
          <a:p>
            <a:r>
              <a:rPr lang="en-AU" sz="1200" dirty="0" err="1" smtClean="0"/>
              <a:t>Lui</a:t>
            </a:r>
            <a:r>
              <a:rPr lang="en-AU" sz="1200" dirty="0" smtClean="0"/>
              <a:t>, L., (1996) </a:t>
            </a:r>
            <a:r>
              <a:rPr lang="en-AU" sz="1200" i="1" dirty="0" smtClean="0"/>
              <a:t>Cultural Identity and Development in the Torres Strait Islands</a:t>
            </a:r>
            <a:r>
              <a:rPr lang="en-AU" sz="1200" dirty="0" smtClean="0"/>
              <a:t> in </a:t>
            </a:r>
            <a:r>
              <a:rPr lang="en-AU" sz="1200" dirty="0" err="1" smtClean="0"/>
              <a:t>Sarawasti</a:t>
            </a:r>
            <a:r>
              <a:rPr lang="en-AU" sz="1200" dirty="0" smtClean="0"/>
              <a:t>, B. (Ed) (1996) Interface of Cultural </a:t>
            </a:r>
            <a:r>
              <a:rPr lang="en-AU" sz="1200" dirty="0" smtClean="0"/>
              <a:t>	Development</a:t>
            </a:r>
            <a:r>
              <a:rPr lang="en-AU" sz="1200" dirty="0" smtClean="0"/>
              <a:t>. </a:t>
            </a:r>
            <a:r>
              <a:rPr lang="en-AU" sz="1200" dirty="0" smtClean="0"/>
              <a:t>Retrieved </a:t>
            </a:r>
            <a:r>
              <a:rPr lang="en-AU" sz="1200" dirty="0" smtClean="0"/>
              <a:t>from  http://ignca.nic.in/ls 03009 html</a:t>
            </a:r>
            <a:r>
              <a:rPr lang="en-AU" sz="1200" dirty="0" smtClean="0"/>
              <a:t>.</a:t>
            </a:r>
          </a:p>
          <a:p>
            <a:endParaRPr lang="en-AU" sz="1200" dirty="0" smtClean="0"/>
          </a:p>
          <a:p>
            <a:r>
              <a:rPr lang="en-AU" sz="1200" dirty="0" smtClean="0"/>
              <a:t>Map [Image]. (2002). Retrieved from http://www. lpma.nsw.gov.au</a:t>
            </a:r>
          </a:p>
          <a:p>
            <a:endParaRPr lang="en-AU" sz="1200" dirty="0" smtClean="0"/>
          </a:p>
          <a:p>
            <a:r>
              <a:rPr lang="en-AU" sz="1200" dirty="0" err="1" smtClean="0"/>
              <a:t>Martin_N</a:t>
            </a:r>
            <a:r>
              <a:rPr lang="en-AU" sz="1200" dirty="0" smtClean="0"/>
              <a:t>  [Image]. (2008). Retrieved from http://www1.aiatsis.gov.au/exhibitions/conference/speakers.htm</a:t>
            </a:r>
            <a:r>
              <a:rPr lang="en-AU" sz="1200" dirty="0" smtClean="0"/>
              <a:t>.</a:t>
            </a:r>
          </a:p>
          <a:p>
            <a:endParaRPr lang="en-AU" sz="1200" dirty="0" smtClean="0"/>
          </a:p>
          <a:p>
            <a:r>
              <a:rPr lang="en-AU" sz="1200" dirty="0" smtClean="0"/>
              <a:t>Maximilian, B. (2001). Multicultural Queensland 2001: 100 years, 100 communities, A century of contributions. Brisbane, Queensland: </a:t>
            </a:r>
            <a:r>
              <a:rPr lang="en-AU" sz="1200" dirty="0" smtClean="0"/>
              <a:t>	The </a:t>
            </a:r>
            <a:r>
              <a:rPr lang="en-AU" sz="1200" dirty="0" smtClean="0"/>
              <a:t>State of Queensland (Department of Premier and Cabinet</a:t>
            </a:r>
            <a:r>
              <a:rPr lang="en-AU" sz="1200" dirty="0" smtClean="0"/>
              <a:t>.</a:t>
            </a:r>
          </a:p>
          <a:p>
            <a:endParaRPr lang="en-AU" sz="1200" dirty="0" smtClean="0"/>
          </a:p>
          <a:p>
            <a:r>
              <a:rPr lang="en-AU" sz="1200" dirty="0" smtClean="0"/>
              <a:t>MCEETYA. (2010). Aboriginal and Torres Strait Islander Education plan. Retrieved from 	http</a:t>
            </a:r>
            <a:r>
              <a:rPr lang="en-AU" sz="1200" dirty="0" smtClean="0"/>
              <a:t>://www.mceetya.edu.au/verve/_</a:t>
            </a:r>
            <a:r>
              <a:rPr lang="en-AU" sz="1200" dirty="0" smtClean="0"/>
              <a:t>resources/A10-0945_IEAP_web_version_final2.pdf.</a:t>
            </a:r>
          </a:p>
          <a:p>
            <a:endParaRPr lang="en-AU" sz="1200" dirty="0" smtClean="0"/>
          </a:p>
          <a:p>
            <a:r>
              <a:rPr lang="en-AU" sz="1200" dirty="0" smtClean="0"/>
              <a:t>Moyle, D. (2004). </a:t>
            </a:r>
            <a:r>
              <a:rPr lang="en-AU" sz="1200" i="1" dirty="0" smtClean="0"/>
              <a:t>Quality Educators Produce Quality Outcomes – </a:t>
            </a:r>
            <a:br>
              <a:rPr lang="en-AU" sz="1200" i="1" dirty="0" smtClean="0"/>
            </a:br>
            <a:r>
              <a:rPr lang="en-AU" sz="1200" i="1" dirty="0" smtClean="0"/>
              <a:t>	Some </a:t>
            </a:r>
            <a:r>
              <a:rPr lang="en-AU" sz="1200" i="1" dirty="0" smtClean="0"/>
              <a:t>thoughts on what this means in the context of teaching Aboriginal and Torres Strait Islander students</a:t>
            </a:r>
            <a:r>
              <a:rPr lang="en-AU" sz="1200" dirty="0" smtClean="0"/>
              <a:t>. Southbank, </a:t>
            </a:r>
            <a:r>
              <a:rPr lang="en-AU" sz="1200" dirty="0" smtClean="0"/>
              <a:t>	Victoria</a:t>
            </a:r>
            <a:r>
              <a:rPr lang="en-AU" sz="1200" dirty="0" smtClean="0"/>
              <a:t>: Australian education Union. retrieved from http://</a:t>
            </a:r>
            <a:r>
              <a:rPr lang="en-AU" sz="1200" dirty="0" smtClean="0"/>
              <a:t>www.aeufederal.org.au/Atsi/2004SemOut.pdf.</a:t>
            </a:r>
          </a:p>
          <a:p>
            <a:endParaRPr lang="en-AU" sz="1200" dirty="0" smtClean="0"/>
          </a:p>
          <a:p>
            <a:r>
              <a:rPr lang="en-AU" sz="1200" dirty="0" smtClean="0"/>
              <a:t>Ogilvie, F. (1994). Education to Empower: The role of the primary teacher in Aboriginal education. </a:t>
            </a:r>
            <a:r>
              <a:rPr lang="en-AU" sz="1200" i="1" dirty="0" smtClean="0"/>
              <a:t>Issues in Educational Research 4, </a:t>
            </a:r>
            <a:r>
              <a:rPr lang="en-AU" sz="1200" i="1" dirty="0" smtClean="0"/>
              <a:t>	</a:t>
            </a:r>
            <a:r>
              <a:rPr lang="en-AU" sz="1200" dirty="0" smtClean="0"/>
              <a:t>(</a:t>
            </a:r>
            <a:r>
              <a:rPr lang="en-AU" sz="1200" dirty="0" smtClean="0"/>
              <a:t>1), 27-30</a:t>
            </a:r>
            <a:r>
              <a:rPr lang="en-AU" sz="1200" dirty="0" smtClean="0"/>
              <a:t>.</a:t>
            </a:r>
          </a:p>
          <a:p>
            <a:endParaRPr lang="en-AU" sz="1200" dirty="0" smtClean="0"/>
          </a:p>
          <a:p>
            <a:r>
              <a:rPr lang="en-AU" sz="1200" dirty="0" smtClean="0"/>
              <a:t>Performance [Image]. (</a:t>
            </a:r>
            <a:r>
              <a:rPr lang="en-AU" sz="1200" dirty="0" err="1" smtClean="0"/>
              <a:t>nd</a:t>
            </a:r>
            <a:r>
              <a:rPr lang="en-AU" sz="1200" dirty="0" smtClean="0"/>
              <a:t>). Retrieved from http://www.whitecockatoo.com </a:t>
            </a:r>
            <a:r>
              <a:rPr lang="en-AU" sz="1200" dirty="0" smtClean="0"/>
              <a:t>.</a:t>
            </a:r>
          </a:p>
          <a:p>
            <a:endParaRPr lang="en-AU" sz="1200" dirty="0" smtClean="0"/>
          </a:p>
          <a:p>
            <a:r>
              <a:rPr lang="en-AU" sz="1200" dirty="0" err="1" smtClean="0"/>
              <a:t>Resture</a:t>
            </a:r>
            <a:r>
              <a:rPr lang="en-AU" sz="1200" dirty="0" smtClean="0"/>
              <a:t>, J. (2011). Torres Strait Culture and Music. Retrieved </a:t>
            </a:r>
            <a:r>
              <a:rPr lang="en-AU" sz="1200" dirty="0" smtClean="0"/>
              <a:t>from http://</a:t>
            </a:r>
            <a:r>
              <a:rPr lang="en-AU" sz="1200" dirty="0" smtClean="0"/>
              <a:t>www.ourpacificocean.com/torres_strait_music/index.htm.</a:t>
            </a:r>
            <a:endParaRPr lang="en-AU" sz="1200" dirty="0" smtClean="0"/>
          </a:p>
          <a:p>
            <a:endParaRPr lang="en-AU" sz="1200" dirty="0" smtClean="0"/>
          </a:p>
          <a:p>
            <a:r>
              <a:rPr lang="en-AU" sz="1200" dirty="0" err="1" smtClean="0"/>
              <a:t>Shnukal</a:t>
            </a:r>
            <a:r>
              <a:rPr lang="en-AU" sz="1200" dirty="0" smtClean="0"/>
              <a:t> , A. (2001). Torres Strait </a:t>
            </a:r>
            <a:r>
              <a:rPr lang="en-AU" sz="1200" dirty="0" smtClean="0"/>
              <a:t>Islanders From: </a:t>
            </a:r>
            <a:r>
              <a:rPr lang="en-AU" sz="1200" dirty="0" err="1" smtClean="0"/>
              <a:t>Brandle</a:t>
            </a:r>
            <a:r>
              <a:rPr lang="en-AU" sz="1200" dirty="0" smtClean="0"/>
              <a:t>, Maximilian (ed.) </a:t>
            </a:r>
            <a:r>
              <a:rPr lang="en-AU" sz="1200" dirty="0" smtClean="0"/>
              <a:t>Multicultural </a:t>
            </a:r>
            <a:r>
              <a:rPr lang="en-AU" sz="1200" dirty="0" smtClean="0"/>
              <a:t>Queensland 2001: 100 years, 100</a:t>
            </a:r>
          </a:p>
          <a:p>
            <a:r>
              <a:rPr lang="en-AU" sz="1200" dirty="0" smtClean="0"/>
              <a:t>	communities</a:t>
            </a:r>
            <a:r>
              <a:rPr lang="en-AU" sz="1200" dirty="0" smtClean="0"/>
              <a:t>, A century of contributions, Brisbane, The State of Queensland</a:t>
            </a:r>
          </a:p>
          <a:p>
            <a:r>
              <a:rPr lang="en-AU" sz="1200" dirty="0" smtClean="0"/>
              <a:t>	(</a:t>
            </a:r>
            <a:r>
              <a:rPr lang="en-AU" sz="1200" dirty="0" smtClean="0"/>
              <a:t>Department of Premier and Cabinet). Retrieved from </a:t>
            </a:r>
            <a:r>
              <a:rPr lang="en-AU" sz="1200" dirty="0" smtClean="0"/>
              <a:t>	http</a:t>
            </a:r>
            <a:r>
              <a:rPr lang="en-AU" sz="1200" dirty="0" smtClean="0"/>
              <a:t>://www.multiculturalaustralia.edu.au/doc/shnukal_torres_strait.pdf.</a:t>
            </a:r>
          </a:p>
          <a:p>
            <a:endParaRPr lang="en-AU" sz="1200" dirty="0" smtClean="0"/>
          </a:p>
          <a:p>
            <a:r>
              <a:rPr lang="en-AU" sz="1200" dirty="0" smtClean="0"/>
              <a:t>Symbols [Image]. (1998). Retrieved from http://www.aboriginalartonline.com </a:t>
            </a:r>
          </a:p>
          <a:p>
            <a:endParaRPr lang="en-AU" sz="1200" dirty="0" smtClean="0"/>
          </a:p>
          <a:p>
            <a:endParaRPr lang="en-AU" sz="1200" dirty="0" smtClean="0">
              <a:solidFill>
                <a:srgbClr val="FFFF00"/>
              </a:solidFill>
            </a:endParaRPr>
          </a:p>
          <a:p>
            <a:endParaRPr lang="en-AU" sz="1200" dirty="0" smtClean="0">
              <a:solidFill>
                <a:srgbClr val="FFFF00"/>
              </a:solidFill>
            </a:endParaRPr>
          </a:p>
          <a:p>
            <a:endParaRPr lang="en-AU" sz="1200" dirty="0" smtClean="0">
              <a:solidFill>
                <a:srgbClr val="FFFF00"/>
              </a:solidFill>
            </a:endParaRPr>
          </a:p>
        </p:txBody>
      </p:sp>
    </p:spTree>
    <p:extLst>
      <p:ext uri="{BB962C8B-B14F-4D97-AF65-F5344CB8AC3E}">
        <p14:creationId xmlns="" xmlns:p14="http://schemas.microsoft.com/office/powerpoint/2010/main" val="370598283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ame 6"/>
          <p:cNvSpPr/>
          <p:nvPr/>
        </p:nvSpPr>
        <p:spPr>
          <a:xfrm>
            <a:off x="0" y="0"/>
            <a:ext cx="9144000" cy="6858000"/>
          </a:xfrm>
          <a:prstGeom prst="frame">
            <a:avLst>
              <a:gd name="adj1" fmla="val 1706"/>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AU" dirty="0">
              <a:solidFill>
                <a:schemeClr val="tx1"/>
              </a:solidFill>
            </a:endParaRPr>
          </a:p>
        </p:txBody>
      </p:sp>
      <p:sp>
        <p:nvSpPr>
          <p:cNvPr id="5" name="TextBox 4"/>
          <p:cNvSpPr txBox="1"/>
          <p:nvPr/>
        </p:nvSpPr>
        <p:spPr>
          <a:xfrm>
            <a:off x="597527" y="153751"/>
            <a:ext cx="8078929" cy="584775"/>
          </a:xfrm>
          <a:prstGeom prst="rect">
            <a:avLst/>
          </a:prstGeom>
          <a:noFill/>
        </p:spPr>
        <p:txBody>
          <a:bodyPr wrap="square" rtlCol="0">
            <a:spAutoFit/>
          </a:bodyPr>
          <a:lstStyle/>
          <a:p>
            <a:pPr algn="ctr"/>
            <a:r>
              <a:rPr lang="en-AU" sz="3200" dirty="0" smtClean="0">
                <a:solidFill>
                  <a:srgbClr val="C00000"/>
                </a:solidFill>
              </a:rPr>
              <a:t>References</a:t>
            </a:r>
            <a:endParaRPr lang="en-AU" sz="3000" dirty="0">
              <a:solidFill>
                <a:srgbClr val="C00000"/>
              </a:solidFill>
            </a:endParaRPr>
          </a:p>
        </p:txBody>
      </p:sp>
      <p:sp>
        <p:nvSpPr>
          <p:cNvPr id="4" name="Rectangle 3"/>
          <p:cNvSpPr/>
          <p:nvPr/>
        </p:nvSpPr>
        <p:spPr>
          <a:xfrm>
            <a:off x="568041" y="738526"/>
            <a:ext cx="7790897" cy="1354217"/>
          </a:xfrm>
          <a:prstGeom prst="rect">
            <a:avLst/>
          </a:prstGeom>
        </p:spPr>
        <p:txBody>
          <a:bodyPr wrap="square">
            <a:spAutoFit/>
          </a:bodyPr>
          <a:lstStyle/>
          <a:p>
            <a:endParaRPr lang="en-AU" sz="1400" dirty="0"/>
          </a:p>
          <a:p>
            <a:endParaRPr lang="en-AU" sz="1400" dirty="0" smtClean="0"/>
          </a:p>
          <a:p>
            <a:r>
              <a:rPr lang="en-AU" dirty="0" smtClean="0">
                <a:effectLst/>
              </a:rPr>
              <a:t> </a:t>
            </a:r>
          </a:p>
          <a:p>
            <a:endParaRPr lang="en-AU" dirty="0" smtClean="0">
              <a:effectLst/>
            </a:endParaRPr>
          </a:p>
          <a:p>
            <a:endParaRPr lang="en-AU" dirty="0"/>
          </a:p>
        </p:txBody>
      </p:sp>
      <p:sp>
        <p:nvSpPr>
          <p:cNvPr id="6" name="TextBox 5"/>
          <p:cNvSpPr txBox="1"/>
          <p:nvPr/>
        </p:nvSpPr>
        <p:spPr>
          <a:xfrm>
            <a:off x="179512" y="836712"/>
            <a:ext cx="8964488" cy="1754326"/>
          </a:xfrm>
          <a:prstGeom prst="rect">
            <a:avLst/>
          </a:prstGeom>
          <a:noFill/>
        </p:spPr>
        <p:txBody>
          <a:bodyPr wrap="square" rtlCol="0">
            <a:spAutoFit/>
          </a:bodyPr>
          <a:lstStyle/>
          <a:p>
            <a:r>
              <a:rPr lang="en-AU" sz="1200" dirty="0" err="1" smtClean="0"/>
              <a:t>Torresmap</a:t>
            </a:r>
            <a:r>
              <a:rPr lang="en-AU" sz="1200" dirty="0" smtClean="0"/>
              <a:t> [Image]. (2011). Retrieved from http://hsc.csu.edu.au/ab_studies/rights/global/social_justice_global/torresmap.jpg.</a:t>
            </a:r>
          </a:p>
          <a:p>
            <a:endParaRPr lang="en-AU" sz="1200" dirty="0" smtClean="0"/>
          </a:p>
          <a:p>
            <a:r>
              <a:rPr lang="en-AU" sz="1200" dirty="0" smtClean="0"/>
              <a:t>Torres-strait-islanders [Image]. (2009). Retrieved from http://jeanburman.com/wp-content/uploads/2009/08/torres-strait-islanders.jpg.</a:t>
            </a:r>
          </a:p>
          <a:p>
            <a:endParaRPr lang="en-AU" sz="1200" dirty="0" smtClean="0"/>
          </a:p>
          <a:p>
            <a:r>
              <a:rPr lang="en-AU" sz="1200" dirty="0" err="1" smtClean="0"/>
              <a:t>Torres_strait_islander_flag</a:t>
            </a:r>
            <a:r>
              <a:rPr lang="en-AU" sz="1200" dirty="0" smtClean="0"/>
              <a:t> [Image]. (2011). Retrieved from http://www.aiatsis.gov.au/images/torres_strait_islander_flag.gif.</a:t>
            </a:r>
          </a:p>
          <a:p>
            <a:endParaRPr lang="en-AU" sz="1200" dirty="0" smtClean="0"/>
          </a:p>
          <a:p>
            <a:endParaRPr lang="en-AU" sz="1200" dirty="0" smtClean="0">
              <a:solidFill>
                <a:srgbClr val="FFFF00"/>
              </a:solidFill>
            </a:endParaRPr>
          </a:p>
          <a:p>
            <a:endParaRPr lang="en-AU" sz="1200" dirty="0" smtClean="0">
              <a:solidFill>
                <a:srgbClr val="FFFF00"/>
              </a:solidFill>
            </a:endParaRPr>
          </a:p>
          <a:p>
            <a:endParaRPr lang="en-AU" sz="1200" dirty="0" smtClean="0">
              <a:solidFill>
                <a:srgbClr val="FFFF00"/>
              </a:solidFill>
            </a:endParaRPr>
          </a:p>
        </p:txBody>
      </p:sp>
    </p:spTree>
    <p:extLst>
      <p:ext uri="{BB962C8B-B14F-4D97-AF65-F5344CB8AC3E}">
        <p14:creationId xmlns="" xmlns:p14="http://schemas.microsoft.com/office/powerpoint/2010/main" val="370598283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cstate="print"/>
          <a:srcRect/>
          <a:stretch>
            <a:fillRect/>
          </a:stretch>
        </p:blipFill>
        <p:spPr>
          <a:xfrm>
            <a:off x="3059832" y="908720"/>
            <a:ext cx="2880011" cy="1944216"/>
          </a:xfrm>
          <a:prstGeom prst="rect">
            <a:avLst/>
          </a:prstGeom>
          <a:noFill/>
        </p:spPr>
      </p:pic>
      <p:sp>
        <p:nvSpPr>
          <p:cNvPr id="3" name="TextBox 4"/>
          <p:cNvSpPr txBox="1">
            <a:spLocks noChangeArrowheads="1"/>
          </p:cNvSpPr>
          <p:nvPr/>
        </p:nvSpPr>
        <p:spPr bwMode="auto">
          <a:xfrm>
            <a:off x="3491880" y="2636912"/>
            <a:ext cx="2160240" cy="246221"/>
          </a:xfrm>
          <a:prstGeom prst="rect">
            <a:avLst/>
          </a:prstGeom>
          <a:noFill/>
          <a:ln w="9525">
            <a:noFill/>
            <a:miter lim="800000"/>
            <a:headEnd/>
            <a:tailEnd/>
          </a:ln>
        </p:spPr>
        <p:txBody>
          <a:bodyPr wrap="square">
            <a:spAutoFit/>
          </a:bodyPr>
          <a:lstStyle/>
          <a:p>
            <a:r>
              <a:rPr lang="en-AU" sz="1000" dirty="0" smtClean="0">
                <a:latin typeface="Calibri" pitchFamily="34" charset="0"/>
              </a:rPr>
              <a:t>(</a:t>
            </a:r>
            <a:r>
              <a:rPr lang="en-AU" sz="1000" dirty="0" err="1" smtClean="0">
                <a:latin typeface="Calibri" pitchFamily="34" charset="0"/>
              </a:rPr>
              <a:t>torres_strait_islander_flag</a:t>
            </a:r>
            <a:r>
              <a:rPr lang="en-AU" sz="1000" dirty="0" smtClean="0">
                <a:latin typeface="Calibri" pitchFamily="34" charset="0"/>
              </a:rPr>
              <a:t>, 2011)</a:t>
            </a:r>
            <a:endParaRPr lang="en-AU" sz="1000" dirty="0">
              <a:latin typeface="Calibri" pitchFamily="34" charset="0"/>
            </a:endParaRPr>
          </a:p>
        </p:txBody>
      </p:sp>
      <p:pic>
        <p:nvPicPr>
          <p:cNvPr id="4" name="Picture 3" descr="torres-strait-islanders.jpg"/>
          <p:cNvPicPr>
            <a:picLocks noChangeAspect="1"/>
          </p:cNvPicPr>
          <p:nvPr/>
        </p:nvPicPr>
        <p:blipFill>
          <a:blip r:embed="rId4" cstate="print"/>
          <a:stretch>
            <a:fillRect/>
          </a:stretch>
        </p:blipFill>
        <p:spPr>
          <a:xfrm>
            <a:off x="6084168" y="4509120"/>
            <a:ext cx="2843808" cy="2060848"/>
          </a:xfrm>
          <a:prstGeom prst="rect">
            <a:avLst/>
          </a:prstGeom>
        </p:spPr>
      </p:pic>
      <p:pic>
        <p:nvPicPr>
          <p:cNvPr id="5" name="Picture 4" descr="torresmap.jpg"/>
          <p:cNvPicPr>
            <a:picLocks noChangeAspect="1"/>
          </p:cNvPicPr>
          <p:nvPr/>
        </p:nvPicPr>
        <p:blipFill>
          <a:blip r:embed="rId5" cstate="print"/>
          <a:stretch>
            <a:fillRect/>
          </a:stretch>
        </p:blipFill>
        <p:spPr>
          <a:xfrm>
            <a:off x="179512" y="4581128"/>
            <a:ext cx="2932639" cy="2060848"/>
          </a:xfrm>
          <a:prstGeom prst="rect">
            <a:avLst/>
          </a:prstGeom>
        </p:spPr>
      </p:pic>
      <p:sp>
        <p:nvSpPr>
          <p:cNvPr id="7" name="TextBox 6"/>
          <p:cNvSpPr txBox="1"/>
          <p:nvPr/>
        </p:nvSpPr>
        <p:spPr>
          <a:xfrm>
            <a:off x="251520" y="2780928"/>
            <a:ext cx="2618299" cy="1846659"/>
          </a:xfrm>
          <a:prstGeom prst="rect">
            <a:avLst/>
          </a:prstGeom>
          <a:noFill/>
        </p:spPr>
        <p:txBody>
          <a:bodyPr wrap="square" rtlCol="0">
            <a:spAutoFit/>
          </a:bodyPr>
          <a:lstStyle/>
          <a:p>
            <a:pPr algn="just"/>
            <a:r>
              <a:rPr lang="en-AU" sz="1600" dirty="0" smtClean="0"/>
              <a:t>Torres Strait Islander people are often mistaken for Aboriginal Australians even though they are of different origin, history and way of life (</a:t>
            </a:r>
            <a:r>
              <a:rPr lang="en-AU" sz="1600" dirty="0" err="1" smtClean="0"/>
              <a:t>Maximillan</a:t>
            </a:r>
            <a:r>
              <a:rPr lang="en-AU" sz="1600" dirty="0" smtClean="0"/>
              <a:t>, 2001).</a:t>
            </a:r>
          </a:p>
          <a:p>
            <a:endParaRPr lang="en-AU" dirty="0"/>
          </a:p>
        </p:txBody>
      </p:sp>
      <p:sp>
        <p:nvSpPr>
          <p:cNvPr id="8" name="Rectangle 7"/>
          <p:cNvSpPr/>
          <p:nvPr/>
        </p:nvSpPr>
        <p:spPr>
          <a:xfrm>
            <a:off x="179512" y="908720"/>
            <a:ext cx="2736304" cy="1569660"/>
          </a:xfrm>
          <a:prstGeom prst="rect">
            <a:avLst/>
          </a:prstGeom>
        </p:spPr>
        <p:txBody>
          <a:bodyPr wrap="square">
            <a:spAutoFit/>
          </a:bodyPr>
          <a:lstStyle/>
          <a:p>
            <a:pPr algn="just"/>
            <a:r>
              <a:rPr lang="en-AU" sz="1600" dirty="0" smtClean="0"/>
              <a:t>The Torres Strait Islands are situated between the tip of Australia and Papua New Guinea, a country that Torres Strait Islanders identify with more easily (</a:t>
            </a:r>
            <a:r>
              <a:rPr lang="en-AU" sz="1600" dirty="0" err="1" smtClean="0"/>
              <a:t>Lui</a:t>
            </a:r>
            <a:r>
              <a:rPr lang="en-AU" sz="1600" dirty="0" smtClean="0"/>
              <a:t>, </a:t>
            </a:r>
            <a:r>
              <a:rPr lang="en-AU" sz="1600" dirty="0" smtClean="0"/>
              <a:t>1996).</a:t>
            </a:r>
            <a:endParaRPr lang="en-AU" sz="1600" dirty="0"/>
          </a:p>
        </p:txBody>
      </p:sp>
      <p:sp>
        <p:nvSpPr>
          <p:cNvPr id="9" name="TextBox 8"/>
          <p:cNvSpPr txBox="1"/>
          <p:nvPr/>
        </p:nvSpPr>
        <p:spPr>
          <a:xfrm>
            <a:off x="3131840" y="3041571"/>
            <a:ext cx="2952328" cy="3816429"/>
          </a:xfrm>
          <a:prstGeom prst="rect">
            <a:avLst/>
          </a:prstGeom>
          <a:noFill/>
        </p:spPr>
        <p:txBody>
          <a:bodyPr wrap="square" rtlCol="0">
            <a:spAutoFit/>
          </a:bodyPr>
          <a:lstStyle/>
          <a:p>
            <a:pPr algn="ctr"/>
            <a:r>
              <a:rPr lang="en-AU" sz="1600" dirty="0" smtClean="0"/>
              <a:t>The Torres Strait Islander Flag was created as a symbol of unity and identity for Torres Strait Islander peoples</a:t>
            </a:r>
            <a:br>
              <a:rPr lang="en-AU" sz="1600" dirty="0" smtClean="0"/>
            </a:br>
            <a:r>
              <a:rPr lang="en-AU" sz="1600" dirty="0" smtClean="0"/>
              <a:t/>
            </a:r>
            <a:br>
              <a:rPr lang="en-AU" sz="1600" dirty="0" smtClean="0"/>
            </a:br>
            <a:r>
              <a:rPr lang="en-AU" sz="1600" dirty="0" smtClean="0"/>
              <a:t>Each part of the flag is designed to represent something about Torres Strait Island culture.</a:t>
            </a:r>
          </a:p>
          <a:p>
            <a:pPr algn="ctr"/>
            <a:r>
              <a:rPr lang="en-AU" sz="1600" dirty="0" smtClean="0"/>
              <a:t/>
            </a:r>
            <a:br>
              <a:rPr lang="en-AU" sz="1600" dirty="0" smtClean="0"/>
            </a:br>
            <a:r>
              <a:rPr lang="en-AU" sz="1600" dirty="0" smtClean="0"/>
              <a:t>Green: Represents the land</a:t>
            </a:r>
          </a:p>
          <a:p>
            <a:pPr algn="ctr"/>
            <a:r>
              <a:rPr lang="en-AU" sz="1600" dirty="0" smtClean="0"/>
              <a:t>Blue: Represents the sea</a:t>
            </a:r>
          </a:p>
          <a:p>
            <a:pPr algn="ctr"/>
            <a:r>
              <a:rPr lang="en-AU" sz="1600" dirty="0" smtClean="0"/>
              <a:t>White: Represents peace</a:t>
            </a:r>
          </a:p>
          <a:p>
            <a:pPr algn="ctr"/>
            <a:r>
              <a:rPr lang="en-AU" sz="1600" dirty="0" smtClean="0"/>
              <a:t>Black: Represents the Indigenous peoples</a:t>
            </a:r>
          </a:p>
          <a:p>
            <a:endParaRPr lang="en-AU" dirty="0"/>
          </a:p>
        </p:txBody>
      </p:sp>
      <p:sp>
        <p:nvSpPr>
          <p:cNvPr id="10" name="Rectangle 9"/>
          <p:cNvSpPr/>
          <p:nvPr/>
        </p:nvSpPr>
        <p:spPr>
          <a:xfrm>
            <a:off x="6228184" y="980728"/>
            <a:ext cx="2646040" cy="2308324"/>
          </a:xfrm>
          <a:prstGeom prst="rect">
            <a:avLst/>
          </a:prstGeom>
        </p:spPr>
        <p:txBody>
          <a:bodyPr wrap="square">
            <a:spAutoFit/>
          </a:bodyPr>
          <a:lstStyle/>
          <a:p>
            <a:pPr algn="just"/>
            <a:r>
              <a:rPr lang="en-AU" sz="1600" dirty="0" smtClean="0"/>
              <a:t>Torres strait islanders class themselves into three main groups which is based on similarities and differences within their culture on how they obtain food, perform ritual practices and the geographical features of the islands (</a:t>
            </a:r>
            <a:r>
              <a:rPr lang="en-AU" sz="1600" dirty="0" err="1" smtClean="0"/>
              <a:t>Lui</a:t>
            </a:r>
            <a:r>
              <a:rPr lang="en-AU" sz="1600" dirty="0" smtClean="0"/>
              <a:t>, 1996). </a:t>
            </a:r>
            <a:endParaRPr lang="en-AU" sz="1600" dirty="0"/>
          </a:p>
        </p:txBody>
      </p:sp>
      <p:sp>
        <p:nvSpPr>
          <p:cNvPr id="12" name="Frame 11"/>
          <p:cNvSpPr/>
          <p:nvPr/>
        </p:nvSpPr>
        <p:spPr>
          <a:xfrm>
            <a:off x="0" y="0"/>
            <a:ext cx="9144000" cy="6858000"/>
          </a:xfrm>
          <a:prstGeom prst="frame">
            <a:avLst>
              <a:gd name="adj1" fmla="val 1706"/>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AU" dirty="0">
              <a:solidFill>
                <a:schemeClr val="tx1"/>
              </a:solidFill>
            </a:endParaRPr>
          </a:p>
        </p:txBody>
      </p:sp>
      <p:sp>
        <p:nvSpPr>
          <p:cNvPr id="13" name="TextBox 12"/>
          <p:cNvSpPr txBox="1"/>
          <p:nvPr/>
        </p:nvSpPr>
        <p:spPr>
          <a:xfrm>
            <a:off x="597527" y="153751"/>
            <a:ext cx="8078929" cy="584775"/>
          </a:xfrm>
          <a:prstGeom prst="rect">
            <a:avLst/>
          </a:prstGeom>
          <a:noFill/>
        </p:spPr>
        <p:txBody>
          <a:bodyPr wrap="square" rtlCol="0">
            <a:spAutoFit/>
          </a:bodyPr>
          <a:lstStyle/>
          <a:p>
            <a:pPr algn="ctr"/>
            <a:r>
              <a:rPr lang="en-AU" sz="3200" dirty="0" smtClean="0">
                <a:solidFill>
                  <a:srgbClr val="C00000"/>
                </a:solidFill>
              </a:rPr>
              <a:t>Identity of Torres Strait Islanders</a:t>
            </a:r>
            <a:endParaRPr lang="en-AU" sz="3000" dirty="0">
              <a:solidFill>
                <a:srgbClr val="C00000"/>
              </a:solidFill>
            </a:endParaRPr>
          </a:p>
        </p:txBody>
      </p:sp>
      <p:sp>
        <p:nvSpPr>
          <p:cNvPr id="14" name="TextBox 13"/>
          <p:cNvSpPr txBox="1"/>
          <p:nvPr/>
        </p:nvSpPr>
        <p:spPr>
          <a:xfrm>
            <a:off x="755576" y="6381328"/>
            <a:ext cx="1324465" cy="276999"/>
          </a:xfrm>
          <a:prstGeom prst="rect">
            <a:avLst/>
          </a:prstGeom>
          <a:noFill/>
        </p:spPr>
        <p:txBody>
          <a:bodyPr wrap="none" rtlCol="0">
            <a:spAutoFit/>
          </a:bodyPr>
          <a:lstStyle/>
          <a:p>
            <a:r>
              <a:rPr lang="en-AU" sz="1200" dirty="0" smtClean="0">
                <a:solidFill>
                  <a:schemeClr val="bg1"/>
                </a:solidFill>
              </a:rPr>
              <a:t>(</a:t>
            </a:r>
            <a:r>
              <a:rPr lang="en-AU" sz="1200" dirty="0" err="1" smtClean="0">
                <a:solidFill>
                  <a:schemeClr val="bg1"/>
                </a:solidFill>
              </a:rPr>
              <a:t>Torresmap</a:t>
            </a:r>
            <a:r>
              <a:rPr lang="en-AU" sz="1200" dirty="0" smtClean="0">
                <a:solidFill>
                  <a:schemeClr val="bg1"/>
                </a:solidFill>
              </a:rPr>
              <a:t>, 2011)</a:t>
            </a:r>
            <a:endParaRPr lang="en-AU" sz="1200" dirty="0">
              <a:solidFill>
                <a:schemeClr val="bg1"/>
              </a:solidFill>
            </a:endParaRPr>
          </a:p>
        </p:txBody>
      </p:sp>
      <p:sp>
        <p:nvSpPr>
          <p:cNvPr id="15" name="TextBox 14"/>
          <p:cNvSpPr txBox="1"/>
          <p:nvPr/>
        </p:nvSpPr>
        <p:spPr>
          <a:xfrm>
            <a:off x="6588224" y="6237312"/>
            <a:ext cx="2077877" cy="369332"/>
          </a:xfrm>
          <a:prstGeom prst="rect">
            <a:avLst/>
          </a:prstGeom>
          <a:noFill/>
        </p:spPr>
        <p:txBody>
          <a:bodyPr wrap="none" rtlCol="0">
            <a:spAutoFit/>
          </a:bodyPr>
          <a:lstStyle/>
          <a:p>
            <a:r>
              <a:rPr lang="en-AU" sz="1200" dirty="0" smtClean="0">
                <a:solidFill>
                  <a:schemeClr val="bg1"/>
                </a:solidFill>
              </a:rPr>
              <a:t>(</a:t>
            </a:r>
            <a:r>
              <a:rPr lang="en-AU" sz="1200" dirty="0" smtClean="0">
                <a:solidFill>
                  <a:schemeClr val="bg1"/>
                </a:solidFill>
              </a:rPr>
              <a:t>T</a:t>
            </a:r>
            <a:r>
              <a:rPr lang="en-AU" sz="1200" dirty="0" smtClean="0">
                <a:solidFill>
                  <a:schemeClr val="bg1"/>
                </a:solidFill>
              </a:rPr>
              <a:t>orres-strait-islanders, 2009</a:t>
            </a:r>
            <a:r>
              <a:rPr lang="en-AU" dirty="0" smtClean="0"/>
              <a:t>)</a:t>
            </a:r>
            <a:endParaRPr lang="en-A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ounded Rectangle 7"/>
          <p:cNvSpPr/>
          <p:nvPr/>
        </p:nvSpPr>
        <p:spPr>
          <a:xfrm>
            <a:off x="323528" y="836712"/>
            <a:ext cx="2016224" cy="194421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AU" sz="1400" dirty="0" smtClean="0"/>
              <a:t>Torres Strait Islanders were treated similarly to the Aboriginal Australians during the invasion and European Colonisation of Australia.</a:t>
            </a:r>
            <a:endParaRPr lang="en-AU" sz="1400" dirty="0"/>
          </a:p>
        </p:txBody>
      </p:sp>
      <p:sp>
        <p:nvSpPr>
          <p:cNvPr id="10" name="Rounded Rectangle 9"/>
          <p:cNvSpPr/>
          <p:nvPr/>
        </p:nvSpPr>
        <p:spPr>
          <a:xfrm>
            <a:off x="6516216" y="980728"/>
            <a:ext cx="2088232" cy="158417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400" dirty="0" smtClean="0"/>
              <a:t>They were treated as ‘non-citizens’ and every aspect of their lives were controlled by Government of Queensland.</a:t>
            </a:r>
          </a:p>
        </p:txBody>
      </p:sp>
      <p:sp>
        <p:nvSpPr>
          <p:cNvPr id="11" name="Rounded Rectangle 10"/>
          <p:cNvSpPr/>
          <p:nvPr/>
        </p:nvSpPr>
        <p:spPr>
          <a:xfrm>
            <a:off x="323528" y="3140968"/>
            <a:ext cx="2088232" cy="285293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AU" sz="1400" dirty="0" smtClean="0"/>
              <a:t>In 1982 </a:t>
            </a:r>
            <a:r>
              <a:rPr lang="en-AU" sz="1400" dirty="0" err="1" smtClean="0"/>
              <a:t>Koiki</a:t>
            </a:r>
            <a:r>
              <a:rPr lang="en-AU" sz="1400" dirty="0" smtClean="0"/>
              <a:t> </a:t>
            </a:r>
            <a:r>
              <a:rPr lang="en-AU" sz="1400" dirty="0" err="1" smtClean="0"/>
              <a:t>Mabo</a:t>
            </a:r>
            <a:r>
              <a:rPr lang="en-AU" sz="1400" dirty="0" smtClean="0"/>
              <a:t> a Torres Strait Islander initiated a case in the high court of Australia to claim recognition Australia wide that the people of Murray Island are the traditional owners of the lands and have rights to them (</a:t>
            </a:r>
            <a:r>
              <a:rPr lang="en-AU" sz="1400" dirty="0" err="1" smtClean="0"/>
              <a:t>Mabo</a:t>
            </a:r>
            <a:r>
              <a:rPr lang="en-AU" sz="1400" dirty="0" smtClean="0"/>
              <a:t> video &amp; </a:t>
            </a:r>
            <a:r>
              <a:rPr lang="en-AU" sz="1400" dirty="0" err="1" smtClean="0"/>
              <a:t>Lui</a:t>
            </a:r>
            <a:r>
              <a:rPr lang="en-AU" sz="1400" dirty="0" smtClean="0"/>
              <a:t>, 1996).</a:t>
            </a:r>
            <a:endParaRPr lang="en-AU" sz="1400" dirty="0"/>
          </a:p>
        </p:txBody>
      </p:sp>
      <p:sp>
        <p:nvSpPr>
          <p:cNvPr id="12" name="Rounded Rectangle 11"/>
          <p:cNvSpPr/>
          <p:nvPr/>
        </p:nvSpPr>
        <p:spPr>
          <a:xfrm>
            <a:off x="6372200" y="2780928"/>
            <a:ext cx="2556792" cy="367240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400" dirty="0" smtClean="0"/>
              <a:t>Torres </a:t>
            </a:r>
            <a:r>
              <a:rPr lang="en-AU" sz="1400" dirty="0" smtClean="0"/>
              <a:t>strait </a:t>
            </a:r>
            <a:r>
              <a:rPr lang="en-AU" sz="1400" dirty="0" smtClean="0"/>
              <a:t>Islanders lived in small communities on the islands of the Torres Strait. There are more than 100 islands with Thursday island being the main island. The inhabitants spoke Mabuiag, </a:t>
            </a:r>
            <a:r>
              <a:rPr lang="en-AU" sz="1400" dirty="0" err="1" smtClean="0"/>
              <a:t>Meriam</a:t>
            </a:r>
            <a:r>
              <a:rPr lang="en-AU" sz="1400" dirty="0" smtClean="0"/>
              <a:t>, English, Torres </a:t>
            </a:r>
            <a:r>
              <a:rPr lang="en-AU" sz="1400" dirty="0" err="1" smtClean="0"/>
              <a:t>Kreole</a:t>
            </a:r>
            <a:r>
              <a:rPr lang="en-AU" sz="1400" dirty="0" smtClean="0"/>
              <a:t> languages and their daily life involved fishing and growing crops for food as well as trading </a:t>
            </a:r>
            <a:r>
              <a:rPr lang="en-AU" sz="1400" dirty="0" smtClean="0"/>
              <a:t>artefacts </a:t>
            </a:r>
            <a:r>
              <a:rPr lang="en-AU" sz="1400" dirty="0" smtClean="0"/>
              <a:t>made of pearl shell, turtle shell, feathers, canoes and tools </a:t>
            </a:r>
            <a:r>
              <a:rPr lang="en-AU" sz="1400" dirty="0" smtClean="0"/>
              <a:t>(ABC,2005).</a:t>
            </a:r>
            <a:endParaRPr lang="en-AU" sz="1400" dirty="0"/>
          </a:p>
        </p:txBody>
      </p:sp>
      <p:sp>
        <p:nvSpPr>
          <p:cNvPr id="13" name="Rectangle 12"/>
          <p:cNvSpPr/>
          <p:nvPr/>
        </p:nvSpPr>
        <p:spPr>
          <a:xfrm>
            <a:off x="-2772816" y="1988840"/>
            <a:ext cx="2520280" cy="646331"/>
          </a:xfrm>
          <a:prstGeom prst="rect">
            <a:avLst/>
          </a:prstGeom>
        </p:spPr>
        <p:txBody>
          <a:bodyPr wrap="square">
            <a:spAutoFit/>
          </a:bodyPr>
          <a:lstStyle/>
          <a:p>
            <a:r>
              <a:rPr lang="en-AU" dirty="0" smtClean="0"/>
              <a:t/>
            </a:r>
            <a:br>
              <a:rPr lang="en-AU" dirty="0" smtClean="0"/>
            </a:br>
            <a:endParaRPr lang="en-AU" dirty="0"/>
          </a:p>
        </p:txBody>
      </p:sp>
      <p:sp>
        <p:nvSpPr>
          <p:cNvPr id="14" name="Rectangle 13"/>
          <p:cNvSpPr/>
          <p:nvPr/>
        </p:nvSpPr>
        <p:spPr>
          <a:xfrm>
            <a:off x="2555776" y="1844824"/>
            <a:ext cx="3555395" cy="3096344"/>
          </a:xfrm>
          <a:prstGeom prst="rect">
            <a:avLst/>
          </a:prstGeom>
          <a:blipFill>
            <a:blip r:embed="rId3" cstate="prin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solidFill>
                <a:schemeClr val="tx1"/>
              </a:solidFill>
            </a:endParaRPr>
          </a:p>
        </p:txBody>
      </p:sp>
      <p:sp>
        <p:nvSpPr>
          <p:cNvPr id="15" name="Frame 14"/>
          <p:cNvSpPr/>
          <p:nvPr/>
        </p:nvSpPr>
        <p:spPr>
          <a:xfrm>
            <a:off x="0" y="0"/>
            <a:ext cx="9144000" cy="6858000"/>
          </a:xfrm>
          <a:prstGeom prst="frame">
            <a:avLst>
              <a:gd name="adj1" fmla="val 1706"/>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AU" dirty="0">
              <a:solidFill>
                <a:schemeClr val="tx1"/>
              </a:solidFill>
            </a:endParaRPr>
          </a:p>
        </p:txBody>
      </p:sp>
      <p:sp>
        <p:nvSpPr>
          <p:cNvPr id="16" name="TextBox 15"/>
          <p:cNvSpPr txBox="1"/>
          <p:nvPr/>
        </p:nvSpPr>
        <p:spPr>
          <a:xfrm>
            <a:off x="597527" y="153751"/>
            <a:ext cx="8078929" cy="584775"/>
          </a:xfrm>
          <a:prstGeom prst="rect">
            <a:avLst/>
          </a:prstGeom>
          <a:noFill/>
        </p:spPr>
        <p:txBody>
          <a:bodyPr wrap="square" rtlCol="0">
            <a:spAutoFit/>
          </a:bodyPr>
          <a:lstStyle/>
          <a:p>
            <a:pPr algn="ctr"/>
            <a:r>
              <a:rPr lang="en-AU" sz="3200" dirty="0" smtClean="0">
                <a:solidFill>
                  <a:srgbClr val="C00000"/>
                </a:solidFill>
              </a:rPr>
              <a:t>History of Torres Strait Islanders</a:t>
            </a:r>
            <a:endParaRPr lang="en-AU" sz="3000" dirty="0">
              <a:solidFill>
                <a:srgbClr val="C00000"/>
              </a:solidFill>
            </a:endParaRPr>
          </a:p>
        </p:txBody>
      </p:sp>
      <p:sp>
        <p:nvSpPr>
          <p:cNvPr id="17" name="TextBox 16"/>
          <p:cNvSpPr txBox="1"/>
          <p:nvPr/>
        </p:nvSpPr>
        <p:spPr>
          <a:xfrm>
            <a:off x="3635896" y="4941168"/>
            <a:ext cx="1322991" cy="276999"/>
          </a:xfrm>
          <a:prstGeom prst="rect">
            <a:avLst/>
          </a:prstGeom>
          <a:noFill/>
        </p:spPr>
        <p:txBody>
          <a:bodyPr wrap="none" rtlCol="0">
            <a:spAutoFit/>
          </a:bodyPr>
          <a:lstStyle/>
          <a:p>
            <a:r>
              <a:rPr lang="en-AU" sz="1200" dirty="0" smtClean="0"/>
              <a:t>(DSCN3497, 2011)</a:t>
            </a:r>
            <a:endParaRPr lang="en-AU" sz="12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val 2"/>
          <p:cNvSpPr/>
          <p:nvPr/>
        </p:nvSpPr>
        <p:spPr>
          <a:xfrm>
            <a:off x="6588224" y="2060848"/>
            <a:ext cx="2088232" cy="1872208"/>
          </a:xfrm>
          <a:prstGeom prst="ellipse">
            <a:avLst/>
          </a:prstGeom>
          <a:blipFill>
            <a:blip r:embed="rId3" cstate="prin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1026" name="Picture 2"/>
          <p:cNvPicPr>
            <a:picLocks noChangeAspect="1" noChangeArrowheads="1"/>
          </p:cNvPicPr>
          <p:nvPr/>
        </p:nvPicPr>
        <p:blipFill>
          <a:blip r:embed="rId4" cstate="print"/>
          <a:srcRect/>
          <a:stretch>
            <a:fillRect/>
          </a:stretch>
        </p:blipFill>
        <p:spPr bwMode="auto">
          <a:xfrm>
            <a:off x="7164288" y="4077072"/>
            <a:ext cx="1760780" cy="1800200"/>
          </a:xfrm>
          <a:prstGeom prst="ellipse">
            <a:avLst/>
          </a:prstGeom>
          <a:noFill/>
          <a:ln w="9525">
            <a:noFill/>
            <a:miter lim="800000"/>
            <a:headEnd/>
            <a:tailEnd/>
          </a:ln>
        </p:spPr>
      </p:pic>
      <p:sp>
        <p:nvSpPr>
          <p:cNvPr id="5" name="Rectangle 4"/>
          <p:cNvSpPr/>
          <p:nvPr/>
        </p:nvSpPr>
        <p:spPr>
          <a:xfrm>
            <a:off x="179512" y="908720"/>
            <a:ext cx="8712968" cy="4939814"/>
          </a:xfrm>
          <a:prstGeom prst="rect">
            <a:avLst/>
          </a:prstGeom>
        </p:spPr>
        <p:txBody>
          <a:bodyPr wrap="square">
            <a:spAutoFit/>
          </a:bodyPr>
          <a:lstStyle/>
          <a:p>
            <a:pPr algn="just">
              <a:lnSpc>
                <a:spcPct val="150000"/>
              </a:lnSpc>
            </a:pPr>
            <a:r>
              <a:rPr lang="en-AU" sz="1400" dirty="0" smtClean="0">
                <a:latin typeface="Andalus" pitchFamily="18" charset="-78"/>
                <a:cs typeface="Andalus" pitchFamily="18" charset="-78"/>
              </a:rPr>
              <a:t>In modern day many Torres Straight Islanders have taken the opportunity to undertake education that their parents and grandparents did not have access to. As </a:t>
            </a:r>
            <a:r>
              <a:rPr lang="en-AU" sz="1400" dirty="0" err="1" smtClean="0">
                <a:latin typeface="Andalus" pitchFamily="18" charset="-78"/>
                <a:cs typeface="Andalus" pitchFamily="18" charset="-78"/>
              </a:rPr>
              <a:t>Shnukal</a:t>
            </a:r>
            <a:r>
              <a:rPr lang="en-AU" sz="1400" dirty="0" smtClean="0">
                <a:latin typeface="Andalus" pitchFamily="18" charset="-78"/>
                <a:cs typeface="Andalus" pitchFamily="18" charset="-78"/>
              </a:rPr>
              <a:t> (2001, p. 29) mentions “there are increasingly numbers of Torres straight Islanders that are undertaking undergraduate and even post graduate degrees to gain valuable skills that are contributing to the management of their local communities.” </a:t>
            </a:r>
          </a:p>
          <a:p>
            <a:pPr algn="just">
              <a:lnSpc>
                <a:spcPct val="150000"/>
              </a:lnSpc>
            </a:pPr>
            <a:endParaRPr lang="en-AU" sz="1400" dirty="0" smtClean="0">
              <a:latin typeface="Andalus" pitchFamily="18" charset="-78"/>
              <a:cs typeface="Andalus" pitchFamily="18" charset="-78"/>
            </a:endParaRPr>
          </a:p>
          <a:p>
            <a:pPr algn="just">
              <a:lnSpc>
                <a:spcPct val="150000"/>
              </a:lnSpc>
            </a:pPr>
            <a:r>
              <a:rPr lang="en-AU" sz="1400" dirty="0" smtClean="0">
                <a:latin typeface="Andalus" pitchFamily="18" charset="-78"/>
                <a:cs typeface="Andalus" pitchFamily="18" charset="-78"/>
              </a:rPr>
              <a:t>There have been some massive achievements from Torres Straight Islanders who </a:t>
            </a:r>
          </a:p>
          <a:p>
            <a:pPr algn="just">
              <a:lnSpc>
                <a:spcPct val="150000"/>
              </a:lnSpc>
            </a:pPr>
            <a:r>
              <a:rPr lang="en-AU" sz="1400" dirty="0" smtClean="0">
                <a:latin typeface="Andalus" pitchFamily="18" charset="-78"/>
                <a:cs typeface="Andalus" pitchFamily="18" charset="-78"/>
              </a:rPr>
              <a:t>have taken the opportunity to gain an education. Some famous Islanders include:</a:t>
            </a:r>
          </a:p>
          <a:p>
            <a:pPr algn="just">
              <a:lnSpc>
                <a:spcPct val="150000"/>
              </a:lnSpc>
            </a:pPr>
            <a:endParaRPr lang="en-AU" sz="1400" dirty="0" smtClean="0">
              <a:latin typeface="Andalus" pitchFamily="18" charset="-78"/>
              <a:cs typeface="Andalus" pitchFamily="18" charset="-78"/>
            </a:endParaRPr>
          </a:p>
          <a:p>
            <a:pPr>
              <a:lnSpc>
                <a:spcPct val="150000"/>
              </a:lnSpc>
              <a:buFont typeface="Wingdings" pitchFamily="2" charset="2"/>
              <a:buChar char="v"/>
            </a:pPr>
            <a:r>
              <a:rPr lang="en-AU" sz="1400" dirty="0" smtClean="0">
                <a:latin typeface="Andalus" pitchFamily="18" charset="-78"/>
                <a:cs typeface="Andalus" pitchFamily="18" charset="-78"/>
              </a:rPr>
              <a:t>Mary </a:t>
            </a:r>
            <a:r>
              <a:rPr lang="en-AU" sz="1400" dirty="0" err="1" smtClean="0">
                <a:latin typeface="Andalus" pitchFamily="18" charset="-78"/>
                <a:cs typeface="Andalus" pitchFamily="18" charset="-78"/>
              </a:rPr>
              <a:t>Garnier</a:t>
            </a:r>
            <a:r>
              <a:rPr lang="en-AU" sz="1400" dirty="0" smtClean="0">
                <a:latin typeface="Andalus" pitchFamily="18" charset="-78"/>
                <a:cs typeface="Andalus" pitchFamily="18" charset="-78"/>
              </a:rPr>
              <a:t> was the first Torres strait Islander to gain a university degree in 1965.</a:t>
            </a:r>
          </a:p>
          <a:p>
            <a:pPr>
              <a:lnSpc>
                <a:spcPct val="150000"/>
              </a:lnSpc>
              <a:buFont typeface="Wingdings" pitchFamily="2" charset="2"/>
              <a:buChar char="v"/>
            </a:pPr>
            <a:r>
              <a:rPr lang="en-AU" sz="1400" dirty="0" err="1" smtClean="0">
                <a:latin typeface="Andalus" pitchFamily="18" charset="-78"/>
                <a:cs typeface="Andalus" pitchFamily="18" charset="-78"/>
              </a:rPr>
              <a:t>Nartin</a:t>
            </a:r>
            <a:r>
              <a:rPr lang="en-AU" sz="1400" dirty="0" smtClean="0">
                <a:latin typeface="Andalus" pitchFamily="18" charset="-78"/>
                <a:cs typeface="Andalus" pitchFamily="18" charset="-78"/>
              </a:rPr>
              <a:t> Nakata was the first Torres Strait islander to gain a PhD in education in 1997.</a:t>
            </a:r>
          </a:p>
          <a:p>
            <a:pPr>
              <a:lnSpc>
                <a:spcPct val="150000"/>
              </a:lnSpc>
              <a:buFont typeface="Wingdings" pitchFamily="2" charset="2"/>
              <a:buChar char="v"/>
            </a:pPr>
            <a:r>
              <a:rPr lang="en-AU" sz="1400" dirty="0" smtClean="0">
                <a:latin typeface="Andalus" pitchFamily="18" charset="-78"/>
                <a:cs typeface="Andalus" pitchFamily="18" charset="-78"/>
              </a:rPr>
              <a:t>Roy Whittaker was the first Torres Strait Islander to become a doctor.</a:t>
            </a:r>
          </a:p>
          <a:p>
            <a:pPr>
              <a:lnSpc>
                <a:spcPct val="150000"/>
              </a:lnSpc>
              <a:buFont typeface="Wingdings" pitchFamily="2" charset="2"/>
              <a:buChar char="v"/>
            </a:pPr>
            <a:r>
              <a:rPr lang="en-AU" sz="1400" dirty="0" smtClean="0">
                <a:latin typeface="Andalus" pitchFamily="18" charset="-78"/>
                <a:cs typeface="Andalus" pitchFamily="18" charset="-78"/>
              </a:rPr>
              <a:t>Catherine Anne Pirie became the first Torres strait islander to become a magistrate in 2000.</a:t>
            </a:r>
          </a:p>
          <a:p>
            <a:pPr>
              <a:lnSpc>
                <a:spcPct val="150000"/>
              </a:lnSpc>
              <a:buFont typeface="Wingdings" pitchFamily="2" charset="2"/>
              <a:buChar char="v"/>
            </a:pPr>
            <a:r>
              <a:rPr lang="en-AU" sz="1400" dirty="0" err="1" smtClean="0">
                <a:latin typeface="Andalus" pitchFamily="18" charset="-78"/>
                <a:cs typeface="Andalus" pitchFamily="18" charset="-78"/>
              </a:rPr>
              <a:t>Dulcie</a:t>
            </a:r>
            <a:r>
              <a:rPr lang="en-AU" sz="1400" dirty="0" smtClean="0">
                <a:latin typeface="Andalus" pitchFamily="18" charset="-78"/>
                <a:cs typeface="Andalus" pitchFamily="18" charset="-78"/>
              </a:rPr>
              <a:t>, Sophie and Heather Pitt, the first Torres Strait Islanders to attend the Parramatta</a:t>
            </a:r>
          </a:p>
          <a:p>
            <a:pPr>
              <a:lnSpc>
                <a:spcPct val="150000"/>
              </a:lnSpc>
            </a:pPr>
            <a:r>
              <a:rPr lang="en-AU" sz="1400" dirty="0" smtClean="0">
                <a:latin typeface="Andalus" pitchFamily="18" charset="-78"/>
                <a:cs typeface="Andalus" pitchFamily="18" charset="-78"/>
              </a:rPr>
              <a:t>   Primary School in Cairns, formed a singing group, the Harmony Sisters</a:t>
            </a:r>
          </a:p>
          <a:p>
            <a:pPr>
              <a:lnSpc>
                <a:spcPct val="150000"/>
              </a:lnSpc>
            </a:pPr>
            <a:r>
              <a:rPr lang="en-AU" sz="1400" dirty="0" smtClean="0">
                <a:latin typeface="Andalus" pitchFamily="18" charset="-78"/>
                <a:cs typeface="Andalus" pitchFamily="18" charset="-78"/>
              </a:rPr>
              <a:t>   (</a:t>
            </a:r>
            <a:r>
              <a:rPr lang="en-AU" sz="1400" dirty="0" err="1" smtClean="0">
                <a:latin typeface="Andalus" pitchFamily="18" charset="-78"/>
                <a:cs typeface="Andalus" pitchFamily="18" charset="-78"/>
              </a:rPr>
              <a:t>Shnukal</a:t>
            </a:r>
            <a:r>
              <a:rPr lang="en-AU" sz="1400" dirty="0" smtClean="0">
                <a:latin typeface="Andalus" pitchFamily="18" charset="-78"/>
                <a:cs typeface="Andalus" pitchFamily="18" charset="-78"/>
              </a:rPr>
              <a:t> , 2001, p.29)</a:t>
            </a:r>
          </a:p>
        </p:txBody>
      </p:sp>
      <p:sp>
        <p:nvSpPr>
          <p:cNvPr id="7" name="Oval 6"/>
          <p:cNvSpPr/>
          <p:nvPr/>
        </p:nvSpPr>
        <p:spPr>
          <a:xfrm>
            <a:off x="5580112" y="5229200"/>
            <a:ext cx="1728192" cy="1628800"/>
          </a:xfrm>
          <a:prstGeom prst="ellipse">
            <a:avLst/>
          </a:prstGeom>
          <a:blipFill>
            <a:blip r:embed="rId5" cstate="prin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8" name="Frame 7"/>
          <p:cNvSpPr/>
          <p:nvPr/>
        </p:nvSpPr>
        <p:spPr>
          <a:xfrm>
            <a:off x="0" y="0"/>
            <a:ext cx="9144000" cy="6858000"/>
          </a:xfrm>
          <a:prstGeom prst="frame">
            <a:avLst>
              <a:gd name="adj1" fmla="val 1706"/>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AU" dirty="0">
              <a:solidFill>
                <a:schemeClr val="tx1"/>
              </a:solidFill>
            </a:endParaRPr>
          </a:p>
        </p:txBody>
      </p:sp>
      <p:sp>
        <p:nvSpPr>
          <p:cNvPr id="10" name="TextBox 9"/>
          <p:cNvSpPr txBox="1"/>
          <p:nvPr/>
        </p:nvSpPr>
        <p:spPr>
          <a:xfrm>
            <a:off x="597527" y="153751"/>
            <a:ext cx="8078929" cy="584775"/>
          </a:xfrm>
          <a:prstGeom prst="rect">
            <a:avLst/>
          </a:prstGeom>
          <a:noFill/>
        </p:spPr>
        <p:txBody>
          <a:bodyPr wrap="square" rtlCol="0">
            <a:spAutoFit/>
          </a:bodyPr>
          <a:lstStyle/>
          <a:p>
            <a:pPr algn="ctr"/>
            <a:r>
              <a:rPr lang="en-AU" sz="3200" dirty="0" smtClean="0">
                <a:solidFill>
                  <a:srgbClr val="C00000"/>
                </a:solidFill>
              </a:rPr>
              <a:t>Modern Culture &amp; Education</a:t>
            </a:r>
            <a:endParaRPr lang="en-AU" sz="3000" dirty="0">
              <a:solidFill>
                <a:srgbClr val="C00000"/>
              </a:solidFill>
            </a:endParaRPr>
          </a:p>
        </p:txBody>
      </p:sp>
      <p:sp>
        <p:nvSpPr>
          <p:cNvPr id="9" name="TextBox 8"/>
          <p:cNvSpPr txBox="1"/>
          <p:nvPr/>
        </p:nvSpPr>
        <p:spPr>
          <a:xfrm>
            <a:off x="6444208" y="6381328"/>
            <a:ext cx="728276" cy="276999"/>
          </a:xfrm>
          <a:prstGeom prst="rect">
            <a:avLst/>
          </a:prstGeom>
          <a:noFill/>
        </p:spPr>
        <p:txBody>
          <a:bodyPr wrap="none" rtlCol="0">
            <a:spAutoFit/>
          </a:bodyPr>
          <a:lstStyle/>
          <a:p>
            <a:r>
              <a:rPr lang="en-AU" sz="1200" dirty="0" smtClean="0">
                <a:solidFill>
                  <a:schemeClr val="bg1"/>
                </a:solidFill>
              </a:rPr>
              <a:t>(</a:t>
            </a:r>
            <a:r>
              <a:rPr lang="en-AU" sz="1200" dirty="0" smtClean="0">
                <a:solidFill>
                  <a:schemeClr val="bg1"/>
                </a:solidFill>
              </a:rPr>
              <a:t>2, 2010)</a:t>
            </a:r>
            <a:endParaRPr lang="en-AU" sz="1200" dirty="0">
              <a:solidFill>
                <a:schemeClr val="bg1"/>
              </a:solidFill>
            </a:endParaRPr>
          </a:p>
        </p:txBody>
      </p:sp>
      <p:sp>
        <p:nvSpPr>
          <p:cNvPr id="11" name="TextBox 10"/>
          <p:cNvSpPr txBox="1"/>
          <p:nvPr/>
        </p:nvSpPr>
        <p:spPr>
          <a:xfrm>
            <a:off x="7020272" y="3501008"/>
            <a:ext cx="1303755" cy="369332"/>
          </a:xfrm>
          <a:prstGeom prst="rect">
            <a:avLst/>
          </a:prstGeom>
          <a:noFill/>
        </p:spPr>
        <p:txBody>
          <a:bodyPr wrap="none" rtlCol="0">
            <a:spAutoFit/>
          </a:bodyPr>
          <a:lstStyle/>
          <a:p>
            <a:r>
              <a:rPr lang="en-AU" sz="1200" dirty="0" smtClean="0">
                <a:solidFill>
                  <a:schemeClr val="bg1"/>
                </a:solidFill>
              </a:rPr>
              <a:t>(Martin_N,2008)</a:t>
            </a:r>
            <a:r>
              <a:rPr lang="en-AU" dirty="0" smtClean="0"/>
              <a:t>)</a:t>
            </a:r>
            <a:endParaRPr lang="en-AU" dirty="0"/>
          </a:p>
        </p:txBody>
      </p:sp>
      <p:sp>
        <p:nvSpPr>
          <p:cNvPr id="12" name="TextBox 11"/>
          <p:cNvSpPr txBox="1"/>
          <p:nvPr/>
        </p:nvSpPr>
        <p:spPr>
          <a:xfrm>
            <a:off x="7236296" y="5517232"/>
            <a:ext cx="1717971" cy="276999"/>
          </a:xfrm>
          <a:prstGeom prst="rect">
            <a:avLst/>
          </a:prstGeom>
          <a:noFill/>
        </p:spPr>
        <p:txBody>
          <a:bodyPr wrap="none" rtlCol="0">
            <a:spAutoFit/>
          </a:bodyPr>
          <a:lstStyle/>
          <a:p>
            <a:r>
              <a:rPr lang="en-AU" sz="1200" dirty="0" smtClean="0">
                <a:solidFill>
                  <a:schemeClr val="bg1"/>
                </a:solidFill>
              </a:rPr>
              <a:t>(Dr </a:t>
            </a:r>
            <a:r>
              <a:rPr lang="en-AU" sz="1200" dirty="0" smtClean="0">
                <a:solidFill>
                  <a:schemeClr val="bg1"/>
                </a:solidFill>
              </a:rPr>
              <a:t>Roy </a:t>
            </a:r>
            <a:r>
              <a:rPr lang="en-AU" sz="1200" dirty="0" smtClean="0">
                <a:solidFill>
                  <a:schemeClr val="bg1"/>
                </a:solidFill>
              </a:rPr>
              <a:t>Whittaker, 2011)</a:t>
            </a:r>
            <a:endParaRPr lang="en-AU" sz="1200" dirty="0">
              <a:solidFill>
                <a:schemeClr val="bg1"/>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4294967295"/>
          </p:nvPr>
        </p:nvGraphicFramePr>
        <p:xfrm>
          <a:off x="1115616" y="1844824"/>
          <a:ext cx="7186612" cy="42957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ounded Rectangle 4"/>
          <p:cNvSpPr/>
          <p:nvPr/>
        </p:nvSpPr>
        <p:spPr>
          <a:xfrm>
            <a:off x="6047656" y="764704"/>
            <a:ext cx="2916832" cy="194421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6" name="Rounded Rectangle 5"/>
          <p:cNvSpPr/>
          <p:nvPr/>
        </p:nvSpPr>
        <p:spPr>
          <a:xfrm>
            <a:off x="5940152" y="5085184"/>
            <a:ext cx="3024336" cy="177281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7" name="Rounded Rectangle 6"/>
          <p:cNvSpPr/>
          <p:nvPr/>
        </p:nvSpPr>
        <p:spPr>
          <a:xfrm>
            <a:off x="179512" y="4869160"/>
            <a:ext cx="2952328" cy="1800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AU" sz="1100" dirty="0" smtClean="0"/>
              <a:t>Torres Strait islanders have spirituality, beliefs and traditions that are based on nature and how the world functions in a natural world.  The dreaming is a part of their belief system that involve ceremonies, using scared sites, using song and dance, body painting to relay stories of creation, morals, culture and law. (</a:t>
            </a:r>
            <a:r>
              <a:rPr lang="en-AU" sz="1100" dirty="0" err="1" smtClean="0"/>
              <a:t>Resture</a:t>
            </a:r>
            <a:r>
              <a:rPr lang="en-AU" sz="1100" dirty="0" smtClean="0"/>
              <a:t>, 2011). These stories have been passed down for thousands of years from their ancestors.</a:t>
            </a:r>
            <a:endParaRPr lang="en-AU" sz="1100" dirty="0"/>
          </a:p>
        </p:txBody>
      </p:sp>
      <p:sp>
        <p:nvSpPr>
          <p:cNvPr id="8" name="Rounded Rectangle 7"/>
          <p:cNvSpPr/>
          <p:nvPr/>
        </p:nvSpPr>
        <p:spPr>
          <a:xfrm>
            <a:off x="179512" y="764704"/>
            <a:ext cx="3096344" cy="187220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9" name="TextBox 8"/>
          <p:cNvSpPr txBox="1"/>
          <p:nvPr/>
        </p:nvSpPr>
        <p:spPr>
          <a:xfrm>
            <a:off x="6047656" y="836712"/>
            <a:ext cx="2916832" cy="1785104"/>
          </a:xfrm>
          <a:prstGeom prst="rect">
            <a:avLst/>
          </a:prstGeom>
          <a:noFill/>
        </p:spPr>
        <p:txBody>
          <a:bodyPr wrap="square" rtlCol="0">
            <a:spAutoFit/>
          </a:bodyPr>
          <a:lstStyle/>
          <a:p>
            <a:pPr algn="just"/>
            <a:r>
              <a:rPr lang="en-AU" sz="1100" dirty="0" smtClean="0"/>
              <a:t>There are two traditional languages spoken in the Torres Strait:</a:t>
            </a:r>
          </a:p>
          <a:p>
            <a:pPr algn="just">
              <a:buFont typeface="Arial" pitchFamily="34" charset="0"/>
              <a:buChar char="•"/>
            </a:pPr>
            <a:r>
              <a:rPr lang="en-AU" sz="1100" b="1" u="sng" dirty="0" err="1" smtClean="0"/>
              <a:t>Kalaw</a:t>
            </a:r>
            <a:r>
              <a:rPr lang="en-AU" sz="1100" b="1" u="sng" dirty="0" smtClean="0"/>
              <a:t> Lagaw </a:t>
            </a:r>
            <a:r>
              <a:rPr lang="en-AU" sz="1100" b="1" u="sng" dirty="0" err="1" smtClean="0"/>
              <a:t>Ya</a:t>
            </a:r>
            <a:r>
              <a:rPr lang="en-AU" sz="1100" b="1" u="sng" dirty="0" smtClean="0"/>
              <a:t> </a:t>
            </a:r>
            <a:r>
              <a:rPr lang="en-AU" sz="1100" dirty="0" smtClean="0"/>
              <a:t>- This is similar to Aboriginal languages and is spoken on western, central and northern islands. Individual dialects are also found on each of the islands.</a:t>
            </a:r>
          </a:p>
          <a:p>
            <a:pPr algn="just">
              <a:buFont typeface="Arial" pitchFamily="34" charset="0"/>
              <a:buChar char="•"/>
            </a:pPr>
            <a:r>
              <a:rPr lang="en-AU" sz="1100" b="1" u="sng" dirty="0" err="1" smtClean="0"/>
              <a:t>Meriam</a:t>
            </a:r>
            <a:r>
              <a:rPr lang="en-AU" sz="1100" b="1" u="sng" dirty="0" smtClean="0"/>
              <a:t> Mir </a:t>
            </a:r>
            <a:r>
              <a:rPr lang="en-AU" sz="1100" dirty="0" smtClean="0"/>
              <a:t>- This is the language of the eastern islands  and is derived from Papuan languages. Individual dialects are also found on each of the islands.</a:t>
            </a:r>
          </a:p>
        </p:txBody>
      </p:sp>
      <p:sp>
        <p:nvSpPr>
          <p:cNvPr id="10" name="TextBox 9"/>
          <p:cNvSpPr txBox="1"/>
          <p:nvPr/>
        </p:nvSpPr>
        <p:spPr>
          <a:xfrm>
            <a:off x="6804248" y="2708920"/>
            <a:ext cx="1943161" cy="253916"/>
          </a:xfrm>
          <a:prstGeom prst="rect">
            <a:avLst/>
          </a:prstGeom>
          <a:noFill/>
        </p:spPr>
        <p:txBody>
          <a:bodyPr wrap="none" rtlCol="0">
            <a:spAutoFit/>
          </a:bodyPr>
          <a:lstStyle/>
          <a:p>
            <a:r>
              <a:rPr lang="en-AU" sz="1050" dirty="0" smtClean="0"/>
              <a:t>(Charles Stuart university, 2011)</a:t>
            </a:r>
            <a:endParaRPr lang="en-AU" sz="1050" dirty="0"/>
          </a:p>
        </p:txBody>
      </p:sp>
      <p:sp>
        <p:nvSpPr>
          <p:cNvPr id="12" name="Nedadbuet pil 29"/>
          <p:cNvSpPr/>
          <p:nvPr/>
        </p:nvSpPr>
        <p:spPr>
          <a:xfrm rot="18790259">
            <a:off x="4340779" y="892500"/>
            <a:ext cx="1867396" cy="766983"/>
          </a:xfrm>
          <a:prstGeom prst="curvedDownArrow">
            <a:avLst>
              <a:gd name="adj1" fmla="val 42011"/>
              <a:gd name="adj2" fmla="val 80790"/>
              <a:gd name="adj3" fmla="val 52658"/>
            </a:avLst>
          </a:prstGeom>
          <a:gradFill flip="none" rotWithShape="1">
            <a:gsLst>
              <a:gs pos="11000">
                <a:schemeClr val="tx1">
                  <a:lumMod val="50000"/>
                  <a:lumOff val="50000"/>
                </a:schemeClr>
              </a:gs>
              <a:gs pos="44000">
                <a:schemeClr val="tx1">
                  <a:lumMod val="75000"/>
                  <a:lumOff val="25000"/>
                </a:schemeClr>
              </a:gs>
              <a:gs pos="44000">
                <a:schemeClr val="tx1">
                  <a:lumMod val="85000"/>
                  <a:lumOff val="15000"/>
                </a:schemeClr>
              </a:gs>
              <a:gs pos="100000">
                <a:srgbClr val="003192"/>
              </a:gs>
            </a:gsLst>
            <a:lin ang="10800000" scaled="1"/>
            <a:tileRect/>
          </a:gradFill>
          <a:ln w="76200" cap="flat" cmpd="sng" algn="ctr">
            <a:noFill/>
            <a:prstDash val="solid"/>
          </a:ln>
          <a:effectLst/>
        </p:spPr>
        <p:txBody>
          <a:bodyPr anchor="ctr"/>
          <a:lstStyle/>
          <a:p>
            <a:pPr algn="ctr" fontAlgn="auto">
              <a:spcBef>
                <a:spcPts val="0"/>
              </a:spcBef>
              <a:spcAft>
                <a:spcPts val="0"/>
              </a:spcAft>
              <a:defRPr/>
            </a:pPr>
            <a:endParaRPr lang="da-DK" sz="4000">
              <a:solidFill>
                <a:schemeClr val="bg1"/>
              </a:solidFill>
              <a:latin typeface="Calibri" charset="0"/>
              <a:ea typeface="+mn-ea"/>
            </a:endParaRPr>
          </a:p>
        </p:txBody>
      </p:sp>
      <p:sp>
        <p:nvSpPr>
          <p:cNvPr id="13" name="Nedadbuet pil 29"/>
          <p:cNvSpPr/>
          <p:nvPr/>
        </p:nvSpPr>
        <p:spPr>
          <a:xfrm rot="2636672">
            <a:off x="6736944" y="3753553"/>
            <a:ext cx="1867396" cy="766983"/>
          </a:xfrm>
          <a:prstGeom prst="curvedDownArrow">
            <a:avLst>
              <a:gd name="adj1" fmla="val 42011"/>
              <a:gd name="adj2" fmla="val 80790"/>
              <a:gd name="adj3" fmla="val 52658"/>
            </a:avLst>
          </a:prstGeom>
          <a:gradFill flip="none" rotWithShape="1">
            <a:gsLst>
              <a:gs pos="11000">
                <a:schemeClr val="tx1">
                  <a:lumMod val="50000"/>
                  <a:lumOff val="50000"/>
                </a:schemeClr>
              </a:gs>
              <a:gs pos="44000">
                <a:schemeClr val="tx1">
                  <a:lumMod val="75000"/>
                  <a:lumOff val="25000"/>
                </a:schemeClr>
              </a:gs>
              <a:gs pos="44000">
                <a:schemeClr val="tx1">
                  <a:lumMod val="85000"/>
                  <a:lumOff val="15000"/>
                </a:schemeClr>
              </a:gs>
              <a:gs pos="100000">
                <a:srgbClr val="003192"/>
              </a:gs>
            </a:gsLst>
            <a:lin ang="10800000" scaled="1"/>
            <a:tileRect/>
          </a:gradFill>
          <a:ln w="76200" cap="flat" cmpd="sng" algn="ctr">
            <a:noFill/>
            <a:prstDash val="solid"/>
          </a:ln>
          <a:effectLst/>
        </p:spPr>
        <p:txBody>
          <a:bodyPr anchor="ctr"/>
          <a:lstStyle/>
          <a:p>
            <a:pPr algn="ctr" fontAlgn="auto">
              <a:spcBef>
                <a:spcPts val="0"/>
              </a:spcBef>
              <a:spcAft>
                <a:spcPts val="0"/>
              </a:spcAft>
              <a:defRPr/>
            </a:pPr>
            <a:endParaRPr lang="da-DK" sz="4000">
              <a:solidFill>
                <a:schemeClr val="bg1"/>
              </a:solidFill>
              <a:latin typeface="Calibri" charset="0"/>
              <a:ea typeface="+mn-ea"/>
            </a:endParaRPr>
          </a:p>
        </p:txBody>
      </p:sp>
      <p:sp>
        <p:nvSpPr>
          <p:cNvPr id="14" name="Nedadbuet pil 29"/>
          <p:cNvSpPr/>
          <p:nvPr/>
        </p:nvSpPr>
        <p:spPr>
          <a:xfrm rot="10155712">
            <a:off x="3186943" y="5923765"/>
            <a:ext cx="1867396" cy="766983"/>
          </a:xfrm>
          <a:prstGeom prst="curvedDownArrow">
            <a:avLst>
              <a:gd name="adj1" fmla="val 42011"/>
              <a:gd name="adj2" fmla="val 80790"/>
              <a:gd name="adj3" fmla="val 52658"/>
            </a:avLst>
          </a:prstGeom>
          <a:gradFill flip="none" rotWithShape="1">
            <a:gsLst>
              <a:gs pos="11000">
                <a:schemeClr val="tx1">
                  <a:lumMod val="50000"/>
                  <a:lumOff val="50000"/>
                </a:schemeClr>
              </a:gs>
              <a:gs pos="44000">
                <a:schemeClr val="tx1">
                  <a:lumMod val="75000"/>
                  <a:lumOff val="25000"/>
                </a:schemeClr>
              </a:gs>
              <a:gs pos="44000">
                <a:schemeClr val="tx1">
                  <a:lumMod val="85000"/>
                  <a:lumOff val="15000"/>
                </a:schemeClr>
              </a:gs>
              <a:gs pos="100000">
                <a:srgbClr val="003192"/>
              </a:gs>
            </a:gsLst>
            <a:lin ang="10800000" scaled="1"/>
            <a:tileRect/>
          </a:gradFill>
          <a:ln w="76200" cap="flat" cmpd="sng" algn="ctr">
            <a:noFill/>
            <a:prstDash val="solid"/>
          </a:ln>
          <a:effectLst/>
        </p:spPr>
        <p:txBody>
          <a:bodyPr anchor="ctr"/>
          <a:lstStyle/>
          <a:p>
            <a:pPr algn="ctr" fontAlgn="auto">
              <a:spcBef>
                <a:spcPts val="0"/>
              </a:spcBef>
              <a:spcAft>
                <a:spcPts val="0"/>
              </a:spcAft>
              <a:defRPr/>
            </a:pPr>
            <a:endParaRPr lang="da-DK" sz="4000">
              <a:solidFill>
                <a:schemeClr val="bg1"/>
              </a:solidFill>
              <a:latin typeface="Calibri" charset="0"/>
              <a:ea typeface="+mn-ea"/>
            </a:endParaRPr>
          </a:p>
        </p:txBody>
      </p:sp>
      <p:sp>
        <p:nvSpPr>
          <p:cNvPr id="15" name="Nedadbuet pil 29"/>
          <p:cNvSpPr/>
          <p:nvPr/>
        </p:nvSpPr>
        <p:spPr>
          <a:xfrm rot="13481380">
            <a:off x="971389" y="3038677"/>
            <a:ext cx="1867396" cy="766983"/>
          </a:xfrm>
          <a:prstGeom prst="curvedDownArrow">
            <a:avLst>
              <a:gd name="adj1" fmla="val 42011"/>
              <a:gd name="adj2" fmla="val 80790"/>
              <a:gd name="adj3" fmla="val 52658"/>
            </a:avLst>
          </a:prstGeom>
          <a:gradFill flip="none" rotWithShape="1">
            <a:gsLst>
              <a:gs pos="11000">
                <a:schemeClr val="tx1">
                  <a:lumMod val="50000"/>
                  <a:lumOff val="50000"/>
                </a:schemeClr>
              </a:gs>
              <a:gs pos="44000">
                <a:schemeClr val="tx1">
                  <a:lumMod val="75000"/>
                  <a:lumOff val="25000"/>
                </a:schemeClr>
              </a:gs>
              <a:gs pos="44000">
                <a:schemeClr val="tx1">
                  <a:lumMod val="85000"/>
                  <a:lumOff val="15000"/>
                </a:schemeClr>
              </a:gs>
              <a:gs pos="100000">
                <a:srgbClr val="003192"/>
              </a:gs>
            </a:gsLst>
            <a:lin ang="10800000" scaled="1"/>
            <a:tileRect/>
          </a:gradFill>
          <a:ln w="76200" cap="flat" cmpd="sng" algn="ctr">
            <a:noFill/>
            <a:prstDash val="solid"/>
          </a:ln>
          <a:effectLst/>
        </p:spPr>
        <p:txBody>
          <a:bodyPr anchor="ctr"/>
          <a:lstStyle/>
          <a:p>
            <a:pPr algn="ctr" fontAlgn="auto">
              <a:spcBef>
                <a:spcPts val="0"/>
              </a:spcBef>
              <a:spcAft>
                <a:spcPts val="0"/>
              </a:spcAft>
              <a:defRPr/>
            </a:pPr>
            <a:endParaRPr lang="da-DK" sz="4000">
              <a:solidFill>
                <a:schemeClr val="bg1"/>
              </a:solidFill>
              <a:latin typeface="Calibri" charset="0"/>
              <a:ea typeface="+mn-ea"/>
            </a:endParaRPr>
          </a:p>
        </p:txBody>
      </p:sp>
      <p:sp>
        <p:nvSpPr>
          <p:cNvPr id="16" name="Oval 15"/>
          <p:cNvSpPr/>
          <p:nvPr/>
        </p:nvSpPr>
        <p:spPr>
          <a:xfrm>
            <a:off x="4211960" y="3212976"/>
            <a:ext cx="1296144" cy="1296144"/>
          </a:xfrm>
          <a:prstGeom prst="ellipse">
            <a:avLst/>
          </a:prstGeom>
          <a:solidFill>
            <a:srgbClr val="7FD13B">
              <a:alpha val="43137"/>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600" b="1" dirty="0" smtClean="0">
                <a:solidFill>
                  <a:schemeClr val="bg1"/>
                </a:solidFill>
              </a:rPr>
              <a:t>Torres Strait Islander Culture</a:t>
            </a:r>
            <a:endParaRPr lang="en-AU" sz="1600" b="1" dirty="0">
              <a:solidFill>
                <a:schemeClr val="bg1"/>
              </a:solidFill>
            </a:endParaRPr>
          </a:p>
        </p:txBody>
      </p:sp>
      <p:sp>
        <p:nvSpPr>
          <p:cNvPr id="17" name="TextBox 16"/>
          <p:cNvSpPr txBox="1"/>
          <p:nvPr/>
        </p:nvSpPr>
        <p:spPr>
          <a:xfrm>
            <a:off x="251520" y="764704"/>
            <a:ext cx="2952328" cy="2123658"/>
          </a:xfrm>
          <a:prstGeom prst="rect">
            <a:avLst/>
          </a:prstGeom>
          <a:noFill/>
        </p:spPr>
        <p:txBody>
          <a:bodyPr wrap="square" rtlCol="0">
            <a:spAutoFit/>
          </a:bodyPr>
          <a:lstStyle/>
          <a:p>
            <a:pPr algn="just"/>
            <a:r>
              <a:rPr lang="en-AU" sz="1100" dirty="0" smtClean="0"/>
              <a:t>From the spiritual aspect music and dance are a fundamental part of their spirituality for it is how the Torres Strait connects to a notion or a place.  As </a:t>
            </a:r>
            <a:r>
              <a:rPr lang="en-AU" sz="1100" dirty="0" err="1" smtClean="0"/>
              <a:t>Resture</a:t>
            </a:r>
            <a:r>
              <a:rPr lang="en-AU" sz="1100" dirty="0" smtClean="0"/>
              <a:t> (2011) explains “In a ceremonial context old songs, evoking powerful Dreaming stories, are said to be created by the Dreaming beings themselves as they created the country in its present form.” With these songs dances are usually accompanied to provide visual meaning and also allow for a powerful experience to connect with the story.</a:t>
            </a:r>
          </a:p>
          <a:p>
            <a:endParaRPr lang="en-AU" sz="1100" dirty="0"/>
          </a:p>
        </p:txBody>
      </p:sp>
      <p:sp>
        <p:nvSpPr>
          <p:cNvPr id="20" name="TextBox 19"/>
          <p:cNvSpPr txBox="1"/>
          <p:nvPr/>
        </p:nvSpPr>
        <p:spPr>
          <a:xfrm>
            <a:off x="5940152" y="5085184"/>
            <a:ext cx="3059832" cy="2134111"/>
          </a:xfrm>
          <a:prstGeom prst="rect">
            <a:avLst/>
          </a:prstGeom>
          <a:noFill/>
        </p:spPr>
        <p:txBody>
          <a:bodyPr wrap="square" rtlCol="0">
            <a:spAutoFit/>
          </a:bodyPr>
          <a:lstStyle/>
          <a:p>
            <a:pPr algn="just"/>
            <a:r>
              <a:rPr lang="en-AU" sz="1100" dirty="0" smtClean="0"/>
              <a:t>The culture and community of the Torres Strait islander people as stated by Charles Stuart University (2011) are “overshadowed by Aboriginal Australians and their culture and history is often lumped in with Aboriginal culture and history.” Despite this the Torres strait Islanders do have similarities to mainland Aboriginals but they also have their own cultural aspects and stories dependant of their location and experiences.</a:t>
            </a:r>
          </a:p>
          <a:p>
            <a:endParaRPr lang="en-AU" dirty="0"/>
          </a:p>
        </p:txBody>
      </p:sp>
      <p:sp>
        <p:nvSpPr>
          <p:cNvPr id="18" name="Frame 17"/>
          <p:cNvSpPr/>
          <p:nvPr/>
        </p:nvSpPr>
        <p:spPr>
          <a:xfrm>
            <a:off x="0" y="0"/>
            <a:ext cx="9144000" cy="6858000"/>
          </a:xfrm>
          <a:prstGeom prst="frame">
            <a:avLst>
              <a:gd name="adj1" fmla="val 1706"/>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AU" dirty="0">
              <a:solidFill>
                <a:schemeClr val="tx1"/>
              </a:solidFill>
            </a:endParaRPr>
          </a:p>
        </p:txBody>
      </p:sp>
      <p:sp>
        <p:nvSpPr>
          <p:cNvPr id="19" name="TextBox 18"/>
          <p:cNvSpPr txBox="1"/>
          <p:nvPr/>
        </p:nvSpPr>
        <p:spPr>
          <a:xfrm>
            <a:off x="597527" y="153751"/>
            <a:ext cx="8078929" cy="584775"/>
          </a:xfrm>
          <a:prstGeom prst="rect">
            <a:avLst/>
          </a:prstGeom>
          <a:noFill/>
        </p:spPr>
        <p:txBody>
          <a:bodyPr wrap="square" rtlCol="0">
            <a:spAutoFit/>
          </a:bodyPr>
          <a:lstStyle/>
          <a:p>
            <a:pPr algn="ctr"/>
            <a:r>
              <a:rPr lang="en-AU" sz="3200" dirty="0" smtClean="0">
                <a:solidFill>
                  <a:srgbClr val="C00000"/>
                </a:solidFill>
              </a:rPr>
              <a:t>Cultural Aspects</a:t>
            </a:r>
            <a:endParaRPr lang="en-AU" sz="3000" dirty="0">
              <a:solidFill>
                <a:srgbClr val="C00000"/>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pe 33"/>
          <p:cNvGrpSpPr>
            <a:grpSpLocks/>
          </p:cNvGrpSpPr>
          <p:nvPr/>
        </p:nvGrpSpPr>
        <p:grpSpPr bwMode="auto">
          <a:xfrm>
            <a:off x="2843808" y="1052736"/>
            <a:ext cx="3456384" cy="2618118"/>
            <a:chOff x="2220686" y="2809504"/>
            <a:chExt cx="2177143" cy="1492764"/>
          </a:xfrm>
        </p:grpSpPr>
        <p:sp>
          <p:nvSpPr>
            <p:cNvPr id="3" name="Rektangel 21"/>
            <p:cNvSpPr/>
            <p:nvPr/>
          </p:nvSpPr>
          <p:spPr>
            <a:xfrm>
              <a:off x="2222236" y="2809504"/>
              <a:ext cx="2175593" cy="140990"/>
            </a:xfrm>
            <a:prstGeom prst="rect">
              <a:avLst/>
            </a:prstGeom>
            <a:gradFill flip="none" rotWithShape="1">
              <a:gsLst>
                <a:gs pos="2000">
                  <a:srgbClr val="00A2D8"/>
                </a:gs>
                <a:gs pos="68000">
                  <a:srgbClr val="002060"/>
                </a:gs>
              </a:gsLst>
              <a:lin ang="5400000" scaled="1"/>
              <a:tileRect/>
            </a:gradFill>
            <a:ln w="3175">
              <a:noFill/>
              <a:round/>
              <a:headEnd/>
              <a:tailEnd/>
            </a:ln>
            <a:effectLst/>
            <a:scene3d>
              <a:camera prst="orthographicFront"/>
              <a:lightRig rig="threePt" dir="t"/>
            </a:scene3d>
            <a:sp3d prstMaterial="matte">
              <a:extrusionClr>
                <a:srgbClr val="FF9966"/>
              </a:extrusionClr>
            </a:sp3d>
          </p:spPr>
          <p:txBody>
            <a:bodyPr/>
            <a:lstStyle/>
            <a:p>
              <a:pPr fontAlgn="auto">
                <a:spcBef>
                  <a:spcPts val="0"/>
                </a:spcBef>
                <a:spcAft>
                  <a:spcPts val="0"/>
                </a:spcAft>
                <a:defRPr/>
              </a:pPr>
              <a:endParaRPr lang="da-DK">
                <a:latin typeface="+mn-lt"/>
                <a:ea typeface="+mn-ea"/>
              </a:endParaRPr>
            </a:p>
          </p:txBody>
        </p:sp>
        <p:sp>
          <p:nvSpPr>
            <p:cNvPr id="4" name="Rektangel 22"/>
            <p:cNvSpPr>
              <a:spLocks noChangeArrowheads="1"/>
            </p:cNvSpPr>
            <p:nvPr/>
          </p:nvSpPr>
          <p:spPr bwMode="auto">
            <a:xfrm>
              <a:off x="2220686" y="2928233"/>
              <a:ext cx="2177143" cy="1374035"/>
            </a:xfrm>
            <a:prstGeom prst="rect">
              <a:avLst/>
            </a:prstGeom>
            <a:gradFill rotWithShape="1">
              <a:gsLst>
                <a:gs pos="0">
                  <a:srgbClr val="E6E6E6"/>
                </a:gs>
                <a:gs pos="100000">
                  <a:srgbClr val="F3F3F3"/>
                </a:gs>
              </a:gsLst>
              <a:lin ang="16200000"/>
            </a:gradFill>
            <a:ln w="9525">
              <a:solidFill>
                <a:srgbClr val="D9D9D9"/>
              </a:solidFill>
              <a:miter lim="800000"/>
              <a:headEnd/>
              <a:tailEnd/>
            </a:ln>
            <a:effectLst>
              <a:outerShdw blurRad="63500" dist="23000" dir="5400000" rotWithShape="0">
                <a:srgbClr val="000000">
                  <a:alpha val="34999"/>
                </a:srgbClr>
              </a:outerShdw>
            </a:effectLst>
          </p:spPr>
          <p:txBody>
            <a:bodyPr anchor="ctr"/>
            <a:lstStyle/>
            <a:p>
              <a:pPr algn="ctr" fontAlgn="auto">
                <a:spcBef>
                  <a:spcPts val="0"/>
                </a:spcBef>
                <a:spcAft>
                  <a:spcPts val="0"/>
                </a:spcAft>
                <a:defRPr/>
              </a:pPr>
              <a:endParaRPr lang="da-DK">
                <a:solidFill>
                  <a:srgbClr val="FFFFFF"/>
                </a:solidFill>
                <a:latin typeface="Calibri" charset="0"/>
                <a:ea typeface="+mn-ea"/>
              </a:endParaRPr>
            </a:p>
          </p:txBody>
        </p:sp>
      </p:grpSp>
      <p:grpSp>
        <p:nvGrpSpPr>
          <p:cNvPr id="5" name="Gruppe 33"/>
          <p:cNvGrpSpPr>
            <a:grpSpLocks/>
          </p:cNvGrpSpPr>
          <p:nvPr/>
        </p:nvGrpSpPr>
        <p:grpSpPr bwMode="auto">
          <a:xfrm>
            <a:off x="323528" y="3933056"/>
            <a:ext cx="3312368" cy="2592288"/>
            <a:chOff x="2220686" y="2809504"/>
            <a:chExt cx="2177143" cy="1492764"/>
          </a:xfrm>
        </p:grpSpPr>
        <p:sp>
          <p:nvSpPr>
            <p:cNvPr id="6" name="Rektangel 31"/>
            <p:cNvSpPr/>
            <p:nvPr/>
          </p:nvSpPr>
          <p:spPr>
            <a:xfrm>
              <a:off x="2222235" y="2809504"/>
              <a:ext cx="2175594" cy="140990"/>
            </a:xfrm>
            <a:prstGeom prst="rect">
              <a:avLst/>
            </a:prstGeom>
            <a:gradFill flip="none" rotWithShape="1">
              <a:gsLst>
                <a:gs pos="2000">
                  <a:srgbClr val="00A2D8"/>
                </a:gs>
                <a:gs pos="68000">
                  <a:srgbClr val="002060"/>
                </a:gs>
              </a:gsLst>
              <a:lin ang="5400000" scaled="1"/>
              <a:tileRect/>
            </a:gradFill>
            <a:ln w="3175">
              <a:noFill/>
              <a:round/>
              <a:headEnd/>
              <a:tailEnd/>
            </a:ln>
            <a:effectLst/>
            <a:scene3d>
              <a:camera prst="orthographicFront"/>
              <a:lightRig rig="threePt" dir="t"/>
            </a:scene3d>
            <a:sp3d prstMaterial="matte">
              <a:extrusionClr>
                <a:srgbClr val="FF9966"/>
              </a:extrusionClr>
            </a:sp3d>
          </p:spPr>
          <p:txBody>
            <a:bodyPr/>
            <a:lstStyle/>
            <a:p>
              <a:pPr fontAlgn="auto">
                <a:spcBef>
                  <a:spcPts val="0"/>
                </a:spcBef>
                <a:spcAft>
                  <a:spcPts val="0"/>
                </a:spcAft>
                <a:defRPr/>
              </a:pPr>
              <a:endParaRPr lang="da-DK">
                <a:latin typeface="+mn-lt"/>
                <a:ea typeface="+mn-ea"/>
              </a:endParaRPr>
            </a:p>
          </p:txBody>
        </p:sp>
        <p:sp>
          <p:nvSpPr>
            <p:cNvPr id="7" name="Rektangel 32"/>
            <p:cNvSpPr>
              <a:spLocks noChangeArrowheads="1"/>
            </p:cNvSpPr>
            <p:nvPr/>
          </p:nvSpPr>
          <p:spPr bwMode="auto">
            <a:xfrm>
              <a:off x="2220686" y="2928233"/>
              <a:ext cx="2177143" cy="1374035"/>
            </a:xfrm>
            <a:prstGeom prst="rect">
              <a:avLst/>
            </a:prstGeom>
            <a:gradFill rotWithShape="1">
              <a:gsLst>
                <a:gs pos="0">
                  <a:srgbClr val="E6E6E6"/>
                </a:gs>
                <a:gs pos="100000">
                  <a:srgbClr val="F3F3F3"/>
                </a:gs>
              </a:gsLst>
              <a:lin ang="16200000"/>
            </a:gradFill>
            <a:ln w="9525">
              <a:solidFill>
                <a:srgbClr val="D9D9D9"/>
              </a:solidFill>
              <a:miter lim="800000"/>
              <a:headEnd/>
              <a:tailEnd/>
            </a:ln>
            <a:effectLst>
              <a:outerShdw blurRad="63500" dist="23000" dir="5400000" rotWithShape="0">
                <a:srgbClr val="000000">
                  <a:alpha val="34999"/>
                </a:srgbClr>
              </a:outerShdw>
            </a:effectLst>
          </p:spPr>
          <p:txBody>
            <a:bodyPr anchor="ctr"/>
            <a:lstStyle/>
            <a:p>
              <a:pPr algn="ctr" fontAlgn="auto">
                <a:spcBef>
                  <a:spcPts val="0"/>
                </a:spcBef>
                <a:spcAft>
                  <a:spcPts val="0"/>
                </a:spcAft>
                <a:defRPr/>
              </a:pPr>
              <a:endParaRPr lang="da-DK">
                <a:solidFill>
                  <a:srgbClr val="FFFFFF"/>
                </a:solidFill>
                <a:latin typeface="Calibri" charset="0"/>
                <a:ea typeface="+mn-ea"/>
              </a:endParaRPr>
            </a:p>
          </p:txBody>
        </p:sp>
      </p:grpSp>
      <p:grpSp>
        <p:nvGrpSpPr>
          <p:cNvPr id="8" name="Gruppe 33"/>
          <p:cNvGrpSpPr>
            <a:grpSpLocks/>
          </p:cNvGrpSpPr>
          <p:nvPr/>
        </p:nvGrpSpPr>
        <p:grpSpPr bwMode="auto">
          <a:xfrm>
            <a:off x="5724128" y="3933056"/>
            <a:ext cx="3168352" cy="2592288"/>
            <a:chOff x="2220686" y="2809504"/>
            <a:chExt cx="2177143" cy="1492764"/>
          </a:xfrm>
        </p:grpSpPr>
        <p:sp>
          <p:nvSpPr>
            <p:cNvPr id="9" name="Rektangel 25"/>
            <p:cNvSpPr/>
            <p:nvPr/>
          </p:nvSpPr>
          <p:spPr>
            <a:xfrm>
              <a:off x="2222236" y="2809504"/>
              <a:ext cx="2175593" cy="141107"/>
            </a:xfrm>
            <a:prstGeom prst="rect">
              <a:avLst/>
            </a:prstGeom>
            <a:gradFill flip="none" rotWithShape="1">
              <a:gsLst>
                <a:gs pos="2000">
                  <a:srgbClr val="00A2D8"/>
                </a:gs>
                <a:gs pos="68000">
                  <a:srgbClr val="002060"/>
                </a:gs>
              </a:gsLst>
              <a:lin ang="5400000" scaled="1"/>
              <a:tileRect/>
            </a:gradFill>
            <a:ln w="3175">
              <a:noFill/>
              <a:round/>
              <a:headEnd/>
              <a:tailEnd/>
            </a:ln>
            <a:effectLst/>
            <a:scene3d>
              <a:camera prst="orthographicFront"/>
              <a:lightRig rig="threePt" dir="t"/>
            </a:scene3d>
            <a:sp3d prstMaterial="matte">
              <a:extrusionClr>
                <a:srgbClr val="FF9966"/>
              </a:extrusionClr>
            </a:sp3d>
          </p:spPr>
          <p:txBody>
            <a:bodyPr/>
            <a:lstStyle/>
            <a:p>
              <a:pPr fontAlgn="auto">
                <a:spcBef>
                  <a:spcPts val="0"/>
                </a:spcBef>
                <a:spcAft>
                  <a:spcPts val="0"/>
                </a:spcAft>
                <a:defRPr/>
              </a:pPr>
              <a:endParaRPr lang="da-DK">
                <a:latin typeface="+mn-lt"/>
                <a:ea typeface="+mn-ea"/>
              </a:endParaRPr>
            </a:p>
          </p:txBody>
        </p:sp>
        <p:sp>
          <p:nvSpPr>
            <p:cNvPr id="10" name="Rektangel 26"/>
            <p:cNvSpPr>
              <a:spLocks noChangeArrowheads="1"/>
            </p:cNvSpPr>
            <p:nvPr/>
          </p:nvSpPr>
          <p:spPr bwMode="auto">
            <a:xfrm>
              <a:off x="2220686" y="2928331"/>
              <a:ext cx="2177143" cy="1373937"/>
            </a:xfrm>
            <a:prstGeom prst="rect">
              <a:avLst/>
            </a:prstGeom>
            <a:gradFill rotWithShape="1">
              <a:gsLst>
                <a:gs pos="0">
                  <a:srgbClr val="E6E6E6"/>
                </a:gs>
                <a:gs pos="100000">
                  <a:srgbClr val="F3F3F3"/>
                </a:gs>
              </a:gsLst>
              <a:lin ang="16200000"/>
            </a:gradFill>
            <a:ln w="9525">
              <a:solidFill>
                <a:srgbClr val="D9D9D9"/>
              </a:solidFill>
              <a:miter lim="800000"/>
              <a:headEnd/>
              <a:tailEnd/>
            </a:ln>
            <a:effectLst>
              <a:outerShdw blurRad="63500" dist="23000" dir="5400000" rotWithShape="0">
                <a:srgbClr val="000000">
                  <a:alpha val="34999"/>
                </a:srgbClr>
              </a:outerShdw>
            </a:effectLst>
          </p:spPr>
          <p:txBody>
            <a:bodyPr anchor="ctr"/>
            <a:lstStyle/>
            <a:p>
              <a:pPr algn="ctr" fontAlgn="auto">
                <a:spcBef>
                  <a:spcPts val="0"/>
                </a:spcBef>
                <a:spcAft>
                  <a:spcPts val="0"/>
                </a:spcAft>
                <a:defRPr/>
              </a:pPr>
              <a:endParaRPr lang="da-DK">
                <a:solidFill>
                  <a:srgbClr val="FFFFFF"/>
                </a:solidFill>
                <a:latin typeface="Calibri" charset="0"/>
                <a:ea typeface="+mn-ea"/>
              </a:endParaRPr>
            </a:p>
          </p:txBody>
        </p:sp>
      </p:grpSp>
      <p:sp>
        <p:nvSpPr>
          <p:cNvPr id="12" name="Nedadbuet pil 30"/>
          <p:cNvSpPr/>
          <p:nvPr/>
        </p:nvSpPr>
        <p:spPr>
          <a:xfrm rot="18055613">
            <a:off x="1338571" y="2346980"/>
            <a:ext cx="1490599" cy="860757"/>
          </a:xfrm>
          <a:prstGeom prst="curvedDownArrow">
            <a:avLst>
              <a:gd name="adj1" fmla="val 31291"/>
              <a:gd name="adj2" fmla="val 80790"/>
              <a:gd name="adj3" fmla="val 52658"/>
            </a:avLst>
          </a:prstGeom>
          <a:gradFill flip="none" rotWithShape="1">
            <a:gsLst>
              <a:gs pos="11000">
                <a:schemeClr val="tx1">
                  <a:lumMod val="50000"/>
                  <a:lumOff val="50000"/>
                </a:schemeClr>
              </a:gs>
              <a:gs pos="44000">
                <a:schemeClr val="tx1">
                  <a:lumMod val="75000"/>
                  <a:lumOff val="25000"/>
                </a:schemeClr>
              </a:gs>
              <a:gs pos="44000">
                <a:schemeClr val="tx1">
                  <a:lumMod val="85000"/>
                  <a:lumOff val="15000"/>
                </a:schemeClr>
              </a:gs>
              <a:gs pos="100000">
                <a:srgbClr val="003192"/>
              </a:gs>
            </a:gsLst>
            <a:lin ang="10800000" scaled="1"/>
            <a:tileRect/>
          </a:gradFill>
          <a:ln w="76200" cap="flat" cmpd="sng" algn="ctr">
            <a:noFill/>
            <a:prstDash val="solid"/>
          </a:ln>
          <a:effectLst/>
        </p:spPr>
        <p:txBody>
          <a:bodyPr anchor="ctr"/>
          <a:lstStyle/>
          <a:p>
            <a:pPr algn="ctr" fontAlgn="auto">
              <a:spcBef>
                <a:spcPts val="0"/>
              </a:spcBef>
              <a:spcAft>
                <a:spcPts val="0"/>
              </a:spcAft>
              <a:defRPr/>
            </a:pPr>
            <a:endParaRPr lang="da-DK" sz="4000">
              <a:solidFill>
                <a:schemeClr val="bg1"/>
              </a:solidFill>
              <a:latin typeface="Calibri" charset="0"/>
              <a:ea typeface="+mn-ea"/>
            </a:endParaRPr>
          </a:p>
        </p:txBody>
      </p:sp>
      <p:sp>
        <p:nvSpPr>
          <p:cNvPr id="13" name="Nedadbuet pil 30"/>
          <p:cNvSpPr/>
          <p:nvPr/>
        </p:nvSpPr>
        <p:spPr>
          <a:xfrm rot="3620781">
            <a:off x="6363236" y="2426817"/>
            <a:ext cx="1504515" cy="854075"/>
          </a:xfrm>
          <a:prstGeom prst="curvedDownArrow">
            <a:avLst>
              <a:gd name="adj1" fmla="val 31291"/>
              <a:gd name="adj2" fmla="val 82870"/>
              <a:gd name="adj3" fmla="val 52658"/>
            </a:avLst>
          </a:prstGeom>
          <a:gradFill flip="none" rotWithShape="1">
            <a:gsLst>
              <a:gs pos="11000">
                <a:schemeClr val="tx1">
                  <a:lumMod val="50000"/>
                  <a:lumOff val="50000"/>
                </a:schemeClr>
              </a:gs>
              <a:gs pos="44000">
                <a:schemeClr val="tx1">
                  <a:lumMod val="75000"/>
                  <a:lumOff val="25000"/>
                </a:schemeClr>
              </a:gs>
              <a:gs pos="44000">
                <a:schemeClr val="tx1">
                  <a:lumMod val="85000"/>
                  <a:lumOff val="15000"/>
                </a:schemeClr>
              </a:gs>
              <a:gs pos="100000">
                <a:srgbClr val="003192"/>
              </a:gs>
            </a:gsLst>
            <a:lin ang="10800000" scaled="1"/>
            <a:tileRect/>
          </a:gradFill>
          <a:ln w="76200" cap="flat" cmpd="sng" algn="ctr">
            <a:noFill/>
            <a:prstDash val="solid"/>
          </a:ln>
          <a:effectLst/>
        </p:spPr>
        <p:txBody>
          <a:bodyPr anchor="ctr"/>
          <a:lstStyle/>
          <a:p>
            <a:pPr algn="ctr" fontAlgn="auto">
              <a:spcBef>
                <a:spcPts val="0"/>
              </a:spcBef>
              <a:spcAft>
                <a:spcPts val="0"/>
              </a:spcAft>
              <a:defRPr/>
            </a:pPr>
            <a:endParaRPr lang="da-DK" sz="4000">
              <a:solidFill>
                <a:schemeClr val="bg1"/>
              </a:solidFill>
              <a:latin typeface="Calibri" charset="0"/>
              <a:ea typeface="+mn-ea"/>
            </a:endParaRPr>
          </a:p>
        </p:txBody>
      </p:sp>
      <p:sp>
        <p:nvSpPr>
          <p:cNvPr id="15" name="Nedadbuet pil 29"/>
          <p:cNvSpPr/>
          <p:nvPr/>
        </p:nvSpPr>
        <p:spPr>
          <a:xfrm rot="10800000">
            <a:off x="3707904" y="5013176"/>
            <a:ext cx="1867396" cy="766983"/>
          </a:xfrm>
          <a:prstGeom prst="curvedDownArrow">
            <a:avLst>
              <a:gd name="adj1" fmla="val 42011"/>
              <a:gd name="adj2" fmla="val 80790"/>
              <a:gd name="adj3" fmla="val 52658"/>
            </a:avLst>
          </a:prstGeom>
          <a:gradFill flip="none" rotWithShape="1">
            <a:gsLst>
              <a:gs pos="11000">
                <a:schemeClr val="tx1">
                  <a:lumMod val="50000"/>
                  <a:lumOff val="50000"/>
                </a:schemeClr>
              </a:gs>
              <a:gs pos="44000">
                <a:schemeClr val="tx1">
                  <a:lumMod val="75000"/>
                  <a:lumOff val="25000"/>
                </a:schemeClr>
              </a:gs>
              <a:gs pos="44000">
                <a:schemeClr val="tx1">
                  <a:lumMod val="85000"/>
                  <a:lumOff val="15000"/>
                </a:schemeClr>
              </a:gs>
              <a:gs pos="100000">
                <a:srgbClr val="003192"/>
              </a:gs>
            </a:gsLst>
            <a:lin ang="10800000" scaled="1"/>
            <a:tileRect/>
          </a:gradFill>
          <a:ln w="76200" cap="flat" cmpd="sng" algn="ctr">
            <a:noFill/>
            <a:prstDash val="solid"/>
          </a:ln>
          <a:effectLst/>
        </p:spPr>
        <p:txBody>
          <a:bodyPr anchor="ctr"/>
          <a:lstStyle/>
          <a:p>
            <a:pPr algn="ctr" fontAlgn="auto">
              <a:spcBef>
                <a:spcPts val="0"/>
              </a:spcBef>
              <a:spcAft>
                <a:spcPts val="0"/>
              </a:spcAft>
              <a:defRPr/>
            </a:pPr>
            <a:endParaRPr lang="da-DK" sz="4000">
              <a:solidFill>
                <a:schemeClr val="bg1"/>
              </a:solidFill>
              <a:latin typeface="Calibri" charset="0"/>
              <a:ea typeface="+mn-ea"/>
            </a:endParaRPr>
          </a:p>
        </p:txBody>
      </p:sp>
      <p:sp>
        <p:nvSpPr>
          <p:cNvPr id="16" name="Rektangel 23"/>
          <p:cNvSpPr>
            <a:spLocks noChangeArrowheads="1"/>
          </p:cNvSpPr>
          <p:nvPr/>
        </p:nvSpPr>
        <p:spPr bwMode="auto">
          <a:xfrm>
            <a:off x="2915816" y="1268760"/>
            <a:ext cx="3384376" cy="2123658"/>
          </a:xfrm>
          <a:prstGeom prst="rect">
            <a:avLst/>
          </a:prstGeom>
          <a:noFill/>
          <a:ln w="9525">
            <a:noFill/>
            <a:miter lim="800000"/>
            <a:headEnd/>
            <a:tailEnd/>
          </a:ln>
        </p:spPr>
        <p:txBody>
          <a:bodyPr wrap="square">
            <a:spAutoFit/>
          </a:bodyPr>
          <a:lstStyle/>
          <a:p>
            <a:r>
              <a:rPr lang="en-AU" sz="1200" b="1" dirty="0" smtClean="0">
                <a:solidFill>
                  <a:schemeClr val="bg1"/>
                </a:solidFill>
                <a:latin typeface="Andalus" pitchFamily="18" charset="-78"/>
                <a:cs typeface="Andalus" pitchFamily="18" charset="-78"/>
              </a:rPr>
              <a:t>Quality Educators of Aboriginal and Torres Strait Islander students have: </a:t>
            </a:r>
          </a:p>
          <a:p>
            <a:r>
              <a:rPr lang="en-AU" sz="1200" dirty="0" smtClean="0">
                <a:solidFill>
                  <a:schemeClr val="bg1"/>
                </a:solidFill>
                <a:latin typeface="Andalus" pitchFamily="18" charset="-78"/>
                <a:cs typeface="Andalus" pitchFamily="18" charset="-78"/>
              </a:rPr>
              <a:t/>
            </a:r>
            <a:br>
              <a:rPr lang="en-AU" sz="1200" dirty="0" smtClean="0">
                <a:solidFill>
                  <a:schemeClr val="bg1"/>
                </a:solidFill>
                <a:latin typeface="Andalus" pitchFamily="18" charset="-78"/>
                <a:cs typeface="Andalus" pitchFamily="18" charset="-78"/>
              </a:rPr>
            </a:br>
            <a:r>
              <a:rPr lang="en-AU" sz="1200" dirty="0" smtClean="0">
                <a:solidFill>
                  <a:schemeClr val="bg1"/>
                </a:solidFill>
                <a:latin typeface="Andalus" pitchFamily="18" charset="-78"/>
                <a:cs typeface="Andalus" pitchFamily="18" charset="-78"/>
              </a:rPr>
              <a:t>• Cultural and cross-cultural understandings, </a:t>
            </a:r>
            <a:br>
              <a:rPr lang="en-AU" sz="1200" dirty="0" smtClean="0">
                <a:solidFill>
                  <a:schemeClr val="bg1"/>
                </a:solidFill>
                <a:latin typeface="Andalus" pitchFamily="18" charset="-78"/>
                <a:cs typeface="Andalus" pitchFamily="18" charset="-78"/>
              </a:rPr>
            </a:br>
            <a:r>
              <a:rPr lang="en-AU" sz="1200" dirty="0" smtClean="0">
                <a:solidFill>
                  <a:schemeClr val="bg1"/>
                </a:solidFill>
                <a:latin typeface="Andalus" pitchFamily="18" charset="-78"/>
                <a:cs typeface="Andalus" pitchFamily="18" charset="-78"/>
              </a:rPr>
              <a:t>• High level communication skills </a:t>
            </a:r>
            <a:br>
              <a:rPr lang="en-AU" sz="1200" dirty="0" smtClean="0">
                <a:solidFill>
                  <a:schemeClr val="bg1"/>
                </a:solidFill>
                <a:latin typeface="Andalus" pitchFamily="18" charset="-78"/>
                <a:cs typeface="Andalus" pitchFamily="18" charset="-78"/>
              </a:rPr>
            </a:br>
            <a:r>
              <a:rPr lang="en-AU" sz="1200" dirty="0" smtClean="0">
                <a:solidFill>
                  <a:schemeClr val="bg1"/>
                </a:solidFill>
                <a:latin typeface="Andalus" pitchFamily="18" charset="-78"/>
                <a:cs typeface="Andalus" pitchFamily="18" charset="-78"/>
              </a:rPr>
              <a:t>• The ability to work in and within a community </a:t>
            </a:r>
            <a:br>
              <a:rPr lang="en-AU" sz="1200" dirty="0" smtClean="0">
                <a:solidFill>
                  <a:schemeClr val="bg1"/>
                </a:solidFill>
                <a:latin typeface="Andalus" pitchFamily="18" charset="-78"/>
                <a:cs typeface="Andalus" pitchFamily="18" charset="-78"/>
              </a:rPr>
            </a:br>
            <a:r>
              <a:rPr lang="en-AU" sz="1200" dirty="0" smtClean="0">
                <a:solidFill>
                  <a:schemeClr val="bg1"/>
                </a:solidFill>
                <a:latin typeface="Andalus" pitchFamily="18" charset="-78"/>
                <a:cs typeface="Andalus" pitchFamily="18" charset="-78"/>
              </a:rPr>
              <a:t>• The ability to work as a member of a team and a broader collegial network</a:t>
            </a:r>
          </a:p>
          <a:p>
            <a:pPr>
              <a:buFont typeface="Arial" pitchFamily="34" charset="0"/>
              <a:buChar char="•"/>
            </a:pPr>
            <a:r>
              <a:rPr lang="en-AU" sz="1200" dirty="0" smtClean="0">
                <a:solidFill>
                  <a:schemeClr val="bg1"/>
                </a:solidFill>
                <a:latin typeface="Andalus" pitchFamily="18" charset="-78"/>
                <a:cs typeface="Andalus" pitchFamily="18" charset="-78"/>
              </a:rPr>
              <a:t>A high level of professionalism and integrity </a:t>
            </a:r>
          </a:p>
          <a:p>
            <a:pPr>
              <a:buFont typeface="Arial" pitchFamily="34" charset="0"/>
              <a:buChar char="•"/>
            </a:pPr>
            <a:r>
              <a:rPr lang="en-AU" sz="1200" dirty="0" smtClean="0">
                <a:solidFill>
                  <a:schemeClr val="bg1"/>
                </a:solidFill>
                <a:latin typeface="Andalus" pitchFamily="18" charset="-78"/>
                <a:cs typeface="Andalus" pitchFamily="18" charset="-78"/>
              </a:rPr>
              <a:t>A high level of self and professional awareness </a:t>
            </a:r>
          </a:p>
          <a:p>
            <a:pPr defTabSz="801688">
              <a:spcBef>
                <a:spcPct val="20000"/>
              </a:spcBef>
              <a:buFont typeface="Arial" charset="0"/>
              <a:buChar char="•"/>
            </a:pPr>
            <a:endParaRPr lang="en-US" sz="1000" noProof="1">
              <a:solidFill>
                <a:srgbClr val="151616"/>
              </a:solidFill>
              <a:latin typeface="Calibri" pitchFamily="-108" charset="0"/>
              <a:cs typeface="Arial" charset="0"/>
            </a:endParaRPr>
          </a:p>
        </p:txBody>
      </p:sp>
      <p:sp>
        <p:nvSpPr>
          <p:cNvPr id="17" name="TextBox 16"/>
          <p:cNvSpPr txBox="1"/>
          <p:nvPr/>
        </p:nvSpPr>
        <p:spPr>
          <a:xfrm>
            <a:off x="3851920" y="3645024"/>
            <a:ext cx="1656184" cy="646331"/>
          </a:xfrm>
          <a:prstGeom prst="rect">
            <a:avLst/>
          </a:prstGeom>
          <a:noFill/>
        </p:spPr>
        <p:txBody>
          <a:bodyPr wrap="square" rtlCol="0">
            <a:spAutoFit/>
          </a:bodyPr>
          <a:lstStyle/>
          <a:p>
            <a:r>
              <a:rPr lang="en-AU" sz="1200" dirty="0" smtClean="0"/>
              <a:t> (Moyle, 2004)</a:t>
            </a:r>
            <a:r>
              <a:rPr lang="en-AU" dirty="0" smtClean="0">
                <a:solidFill>
                  <a:schemeClr val="bg1"/>
                </a:solidFill>
              </a:rPr>
              <a:t>)</a:t>
            </a:r>
            <a:endParaRPr lang="en-US" noProof="1" smtClean="0">
              <a:solidFill>
                <a:schemeClr val="bg1"/>
              </a:solidFill>
              <a:latin typeface="Calibri" pitchFamily="-108" charset="0"/>
              <a:cs typeface="Arial" charset="0"/>
            </a:endParaRPr>
          </a:p>
          <a:p>
            <a:endParaRPr lang="en-AU" dirty="0"/>
          </a:p>
        </p:txBody>
      </p:sp>
      <p:sp>
        <p:nvSpPr>
          <p:cNvPr id="18" name="Rektangel 27"/>
          <p:cNvSpPr>
            <a:spLocks noChangeArrowheads="1"/>
          </p:cNvSpPr>
          <p:nvPr/>
        </p:nvSpPr>
        <p:spPr bwMode="auto">
          <a:xfrm>
            <a:off x="5724128" y="4293096"/>
            <a:ext cx="3168352" cy="2228302"/>
          </a:xfrm>
          <a:prstGeom prst="rect">
            <a:avLst/>
          </a:prstGeom>
          <a:noFill/>
          <a:ln w="9525">
            <a:noFill/>
            <a:miter lim="800000"/>
            <a:headEnd/>
            <a:tailEnd/>
          </a:ln>
        </p:spPr>
        <p:txBody>
          <a:bodyPr wrap="square">
            <a:spAutoFit/>
          </a:bodyPr>
          <a:lstStyle/>
          <a:p>
            <a:r>
              <a:rPr lang="en-AU" sz="1200" b="1" dirty="0" smtClean="0">
                <a:solidFill>
                  <a:schemeClr val="bg1"/>
                </a:solidFill>
                <a:latin typeface="Andalus" pitchFamily="18" charset="-78"/>
                <a:cs typeface="Andalus" pitchFamily="18" charset="-78"/>
              </a:rPr>
              <a:t>Elements of Successful  Strategies </a:t>
            </a:r>
            <a:endParaRPr lang="en-AU" sz="1200" dirty="0" smtClean="0">
              <a:solidFill>
                <a:schemeClr val="bg1"/>
              </a:solidFill>
              <a:latin typeface="Andalus" pitchFamily="18" charset="-78"/>
              <a:cs typeface="Andalus" pitchFamily="18" charset="-78"/>
            </a:endParaRPr>
          </a:p>
          <a:p>
            <a:endParaRPr lang="en-AU" sz="1200" i="1" dirty="0" smtClean="0">
              <a:solidFill>
                <a:schemeClr val="bg1"/>
              </a:solidFill>
              <a:latin typeface="Andalus" pitchFamily="18" charset="-78"/>
              <a:cs typeface="Andalus" pitchFamily="18" charset="-78"/>
            </a:endParaRPr>
          </a:p>
          <a:p>
            <a:pPr>
              <a:buFont typeface="Arial" pitchFamily="34" charset="0"/>
              <a:buChar char="•"/>
            </a:pPr>
            <a:r>
              <a:rPr lang="en-AU" sz="1200" dirty="0" smtClean="0">
                <a:solidFill>
                  <a:schemeClr val="bg1"/>
                </a:solidFill>
                <a:latin typeface="Andalus" pitchFamily="18" charset="-78"/>
                <a:cs typeface="Andalus" pitchFamily="18" charset="-78"/>
              </a:rPr>
              <a:t> Intensive use of effective practices. </a:t>
            </a:r>
          </a:p>
          <a:p>
            <a:pPr>
              <a:buFont typeface="Arial" pitchFamily="34" charset="0"/>
              <a:buChar char="•"/>
            </a:pPr>
            <a:r>
              <a:rPr lang="en-AU" sz="1200" dirty="0" smtClean="0">
                <a:solidFill>
                  <a:schemeClr val="bg1"/>
                </a:solidFill>
                <a:latin typeface="Andalus" pitchFamily="18" charset="-78"/>
                <a:cs typeface="Andalus" pitchFamily="18" charset="-78"/>
              </a:rPr>
              <a:t> Strong personal/professional commitment to improved outcomes; </a:t>
            </a:r>
          </a:p>
          <a:p>
            <a:pPr>
              <a:buFont typeface="Arial" pitchFamily="34" charset="0"/>
              <a:buChar char="•"/>
            </a:pPr>
            <a:r>
              <a:rPr lang="en-AU" sz="1200" dirty="0" smtClean="0">
                <a:solidFill>
                  <a:schemeClr val="bg1"/>
                </a:solidFill>
                <a:latin typeface="Andalus" pitchFamily="18" charset="-78"/>
                <a:cs typeface="Andalus" pitchFamily="18" charset="-78"/>
              </a:rPr>
              <a:t> Holistic approaches; </a:t>
            </a:r>
          </a:p>
          <a:p>
            <a:pPr>
              <a:buFont typeface="Arial" pitchFamily="34" charset="0"/>
              <a:buChar char="•"/>
            </a:pPr>
            <a:r>
              <a:rPr lang="en-AU" sz="1200" dirty="0" smtClean="0">
                <a:solidFill>
                  <a:schemeClr val="bg1"/>
                </a:solidFill>
                <a:latin typeface="Andalus" pitchFamily="18" charset="-78"/>
                <a:cs typeface="Andalus" pitchFamily="18" charset="-78"/>
              </a:rPr>
              <a:t> Genuine partnerships with Aboriginal and Torres Strait Islander people; and </a:t>
            </a:r>
          </a:p>
          <a:p>
            <a:pPr>
              <a:buFont typeface="Arial" pitchFamily="34" charset="0"/>
              <a:buChar char="•"/>
            </a:pPr>
            <a:r>
              <a:rPr lang="en-AU" sz="1200" dirty="0" smtClean="0">
                <a:solidFill>
                  <a:schemeClr val="bg1"/>
                </a:solidFill>
                <a:latin typeface="Andalus" pitchFamily="18" charset="-78"/>
                <a:cs typeface="Andalus" pitchFamily="18" charset="-78"/>
              </a:rPr>
              <a:t> Cultural acknowledgement, recognition and support. </a:t>
            </a:r>
            <a:r>
              <a:rPr lang="en-US" sz="1400" noProof="1" smtClean="0">
                <a:solidFill>
                  <a:srgbClr val="151616"/>
                </a:solidFill>
                <a:latin typeface="Calibri" pitchFamily="-108" charset="0"/>
                <a:cs typeface="Arial" charset="0"/>
              </a:rPr>
              <a:t>. </a:t>
            </a:r>
            <a:endParaRPr lang="en-US" sz="1400" noProof="1">
              <a:solidFill>
                <a:srgbClr val="151616"/>
              </a:solidFill>
              <a:latin typeface="Calibri" pitchFamily="-108" charset="0"/>
              <a:cs typeface="Arial" charset="0"/>
            </a:endParaRPr>
          </a:p>
          <a:p>
            <a:pPr defTabSz="801688">
              <a:spcBef>
                <a:spcPct val="20000"/>
              </a:spcBef>
              <a:buFont typeface="Arial" charset="0"/>
              <a:buChar char="•"/>
            </a:pPr>
            <a:endParaRPr lang="en-US" sz="1400" noProof="1">
              <a:solidFill>
                <a:srgbClr val="151616"/>
              </a:solidFill>
              <a:latin typeface="Calibri" pitchFamily="-108" charset="0"/>
              <a:cs typeface="Arial" charset="0"/>
            </a:endParaRPr>
          </a:p>
        </p:txBody>
      </p:sp>
      <p:sp>
        <p:nvSpPr>
          <p:cNvPr id="21" name="Rektangel 33"/>
          <p:cNvSpPr>
            <a:spLocks noChangeArrowheads="1"/>
          </p:cNvSpPr>
          <p:nvPr/>
        </p:nvSpPr>
        <p:spPr bwMode="auto">
          <a:xfrm>
            <a:off x="323528" y="4077072"/>
            <a:ext cx="3312368" cy="3010055"/>
          </a:xfrm>
          <a:prstGeom prst="rect">
            <a:avLst/>
          </a:prstGeom>
          <a:noFill/>
          <a:ln w="9525">
            <a:noFill/>
            <a:miter lim="800000"/>
            <a:headEnd/>
            <a:tailEnd/>
          </a:ln>
        </p:spPr>
        <p:txBody>
          <a:bodyPr wrap="square">
            <a:spAutoFit/>
          </a:bodyPr>
          <a:lstStyle/>
          <a:p>
            <a:r>
              <a:rPr lang="en-AU" sz="1200" b="1" dirty="0" smtClean="0">
                <a:solidFill>
                  <a:schemeClr val="bg1"/>
                </a:solidFill>
                <a:latin typeface="Andalus" pitchFamily="18" charset="-78"/>
                <a:cs typeface="Andalus" pitchFamily="18" charset="-78"/>
              </a:rPr>
              <a:t>General Strategies in teaching TS Students</a:t>
            </a:r>
          </a:p>
          <a:p>
            <a:endParaRPr lang="en-AU" sz="1200" b="1" dirty="0" smtClean="0">
              <a:solidFill>
                <a:schemeClr val="bg1"/>
              </a:solidFill>
              <a:latin typeface="Andalus" pitchFamily="18" charset="-78"/>
              <a:cs typeface="Andalus" pitchFamily="18" charset="-78"/>
            </a:endParaRPr>
          </a:p>
          <a:p>
            <a:pPr>
              <a:buFont typeface="Arial" pitchFamily="34" charset="0"/>
              <a:buChar char="•"/>
            </a:pPr>
            <a:r>
              <a:rPr lang="en-AU" sz="1200" dirty="0" smtClean="0">
                <a:solidFill>
                  <a:schemeClr val="bg1"/>
                </a:solidFill>
                <a:latin typeface="Andalus" pitchFamily="18" charset="-78"/>
                <a:cs typeface="Andalus" pitchFamily="18" charset="-78"/>
              </a:rPr>
              <a:t> Encourage cultural identity and pride. </a:t>
            </a:r>
          </a:p>
          <a:p>
            <a:pPr>
              <a:buFont typeface="Arial" pitchFamily="34" charset="0"/>
              <a:buChar char="•"/>
            </a:pPr>
            <a:r>
              <a:rPr lang="en-AU" sz="1200" dirty="0" smtClean="0">
                <a:solidFill>
                  <a:schemeClr val="bg1"/>
                </a:solidFill>
                <a:latin typeface="Andalus" pitchFamily="18" charset="-78"/>
                <a:cs typeface="Andalus" pitchFamily="18" charset="-78"/>
              </a:rPr>
              <a:t> Integration of Aboriginal and Torres Strait Islander perspectives into curriculum programs. </a:t>
            </a:r>
          </a:p>
          <a:p>
            <a:pPr>
              <a:buFont typeface="Arial" pitchFamily="34" charset="0"/>
              <a:buChar char="•"/>
            </a:pPr>
            <a:r>
              <a:rPr lang="en-AU" sz="1200" dirty="0" smtClean="0">
                <a:solidFill>
                  <a:schemeClr val="bg1"/>
                </a:solidFill>
                <a:latin typeface="Andalus" pitchFamily="18" charset="-78"/>
                <a:cs typeface="Andalus" pitchFamily="18" charset="-78"/>
              </a:rPr>
              <a:t> Implementation of Aboriginal and Torres Strait Islander Studies. </a:t>
            </a:r>
          </a:p>
          <a:p>
            <a:pPr>
              <a:buFont typeface="Arial" pitchFamily="34" charset="0"/>
              <a:buChar char="•"/>
            </a:pPr>
            <a:r>
              <a:rPr lang="en-AU" sz="1200" dirty="0" smtClean="0">
                <a:solidFill>
                  <a:schemeClr val="bg1"/>
                </a:solidFill>
                <a:latin typeface="Andalus" pitchFamily="18" charset="-78"/>
                <a:cs typeface="Andalus" pitchFamily="18" charset="-78"/>
              </a:rPr>
              <a:t> Implementation of localised cultural/language programs. </a:t>
            </a:r>
          </a:p>
          <a:p>
            <a:pPr>
              <a:buFont typeface="Arial" pitchFamily="34" charset="0"/>
              <a:buChar char="•"/>
            </a:pPr>
            <a:r>
              <a:rPr lang="en-AU" sz="1200" dirty="0" smtClean="0">
                <a:solidFill>
                  <a:schemeClr val="bg1"/>
                </a:solidFill>
                <a:latin typeface="Andalus" pitchFamily="18" charset="-78"/>
                <a:cs typeface="Andalus" pitchFamily="18" charset="-78"/>
              </a:rPr>
              <a:t> Development of school-community based VET programs. </a:t>
            </a:r>
          </a:p>
          <a:p>
            <a:pPr>
              <a:buFont typeface="Arial" pitchFamily="34" charset="0"/>
              <a:buChar char="•"/>
            </a:pPr>
            <a:r>
              <a:rPr lang="en-AU" sz="1200" dirty="0" smtClean="0">
                <a:solidFill>
                  <a:schemeClr val="bg1"/>
                </a:solidFill>
                <a:latin typeface="Andalus" pitchFamily="18" charset="-78"/>
                <a:cs typeface="Andalus" pitchFamily="18" charset="-78"/>
              </a:rPr>
              <a:t> Incorporate use of ESL/ESD teaching methodologies and practices.</a:t>
            </a:r>
          </a:p>
          <a:p>
            <a:pPr defTabSz="801688">
              <a:spcBef>
                <a:spcPct val="20000"/>
              </a:spcBef>
            </a:pPr>
            <a:r>
              <a:rPr lang="en-US" sz="1400" noProof="1" smtClean="0">
                <a:solidFill>
                  <a:srgbClr val="151616"/>
                </a:solidFill>
                <a:latin typeface="Calibri" pitchFamily="-108" charset="0"/>
                <a:cs typeface="Arial" charset="0"/>
              </a:rPr>
              <a:t>. </a:t>
            </a:r>
            <a:endParaRPr lang="en-US" sz="1400" noProof="1">
              <a:solidFill>
                <a:srgbClr val="151616"/>
              </a:solidFill>
              <a:latin typeface="Calibri" pitchFamily="-108" charset="0"/>
              <a:cs typeface="Arial" charset="0"/>
            </a:endParaRPr>
          </a:p>
          <a:p>
            <a:pPr defTabSz="801688">
              <a:spcBef>
                <a:spcPct val="20000"/>
              </a:spcBef>
              <a:buFont typeface="Arial" charset="0"/>
              <a:buChar char="•"/>
            </a:pPr>
            <a:endParaRPr lang="en-US" sz="1400" noProof="1">
              <a:solidFill>
                <a:srgbClr val="151616"/>
              </a:solidFill>
              <a:latin typeface="Calibri" pitchFamily="-108" charset="0"/>
              <a:cs typeface="Arial" charset="0"/>
            </a:endParaRPr>
          </a:p>
        </p:txBody>
      </p:sp>
      <p:sp>
        <p:nvSpPr>
          <p:cNvPr id="22" name="TextBox 21"/>
          <p:cNvSpPr txBox="1"/>
          <p:nvPr/>
        </p:nvSpPr>
        <p:spPr>
          <a:xfrm>
            <a:off x="467544" y="6525344"/>
            <a:ext cx="2736304" cy="553998"/>
          </a:xfrm>
          <a:prstGeom prst="rect">
            <a:avLst/>
          </a:prstGeom>
          <a:noFill/>
        </p:spPr>
        <p:txBody>
          <a:bodyPr wrap="square" rtlCol="0">
            <a:spAutoFit/>
          </a:bodyPr>
          <a:lstStyle/>
          <a:p>
            <a:r>
              <a:rPr lang="en-AU" sz="1200" noProof="1" smtClean="0"/>
              <a:t>(</a:t>
            </a:r>
            <a:r>
              <a:rPr lang="en-AU" sz="1200" dirty="0" err="1" smtClean="0"/>
              <a:t>Dhinawun</a:t>
            </a:r>
            <a:r>
              <a:rPr lang="en-AU" sz="1200" dirty="0" smtClean="0"/>
              <a:t> Consultancy </a:t>
            </a:r>
            <a:r>
              <a:rPr lang="en-AU" sz="1200" noProof="1" smtClean="0"/>
              <a:t>, 2011)</a:t>
            </a:r>
            <a:endParaRPr lang="en-US" noProof="1" smtClean="0">
              <a:solidFill>
                <a:schemeClr val="bg1"/>
              </a:solidFill>
              <a:latin typeface="Calibri" pitchFamily="-108" charset="0"/>
              <a:cs typeface="Arial" charset="0"/>
            </a:endParaRPr>
          </a:p>
          <a:p>
            <a:endParaRPr lang="en-AU" dirty="0"/>
          </a:p>
        </p:txBody>
      </p:sp>
      <p:sp>
        <p:nvSpPr>
          <p:cNvPr id="23" name="Frame 22"/>
          <p:cNvSpPr/>
          <p:nvPr/>
        </p:nvSpPr>
        <p:spPr>
          <a:xfrm>
            <a:off x="0" y="0"/>
            <a:ext cx="9144000" cy="6858000"/>
          </a:xfrm>
          <a:prstGeom prst="frame">
            <a:avLst>
              <a:gd name="adj1" fmla="val 1706"/>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AU" dirty="0">
              <a:solidFill>
                <a:schemeClr val="tx1"/>
              </a:solidFill>
            </a:endParaRPr>
          </a:p>
        </p:txBody>
      </p:sp>
      <p:sp>
        <p:nvSpPr>
          <p:cNvPr id="24" name="TextBox 23"/>
          <p:cNvSpPr txBox="1"/>
          <p:nvPr/>
        </p:nvSpPr>
        <p:spPr>
          <a:xfrm>
            <a:off x="597527" y="153751"/>
            <a:ext cx="8078929" cy="584775"/>
          </a:xfrm>
          <a:prstGeom prst="rect">
            <a:avLst/>
          </a:prstGeom>
          <a:noFill/>
        </p:spPr>
        <p:txBody>
          <a:bodyPr wrap="square" rtlCol="0">
            <a:spAutoFit/>
          </a:bodyPr>
          <a:lstStyle/>
          <a:p>
            <a:pPr algn="ctr"/>
            <a:r>
              <a:rPr lang="en-AU" sz="3200" dirty="0" smtClean="0">
                <a:solidFill>
                  <a:srgbClr val="C00000"/>
                </a:solidFill>
              </a:rPr>
              <a:t>Teaching Torres Strait Islanders</a:t>
            </a:r>
            <a:endParaRPr lang="en-AU" sz="3000" dirty="0">
              <a:solidFill>
                <a:srgbClr val="C00000"/>
              </a:solidFill>
            </a:endParaRPr>
          </a:p>
        </p:txBody>
      </p:sp>
      <p:sp>
        <p:nvSpPr>
          <p:cNvPr id="25" name="TextBox 24"/>
          <p:cNvSpPr txBox="1"/>
          <p:nvPr/>
        </p:nvSpPr>
        <p:spPr>
          <a:xfrm>
            <a:off x="6012160" y="6525344"/>
            <a:ext cx="2736304" cy="553998"/>
          </a:xfrm>
          <a:prstGeom prst="rect">
            <a:avLst/>
          </a:prstGeom>
          <a:noFill/>
        </p:spPr>
        <p:txBody>
          <a:bodyPr wrap="square" rtlCol="0">
            <a:spAutoFit/>
          </a:bodyPr>
          <a:lstStyle/>
          <a:p>
            <a:r>
              <a:rPr lang="en-AU" sz="1200" noProof="1" smtClean="0"/>
              <a:t>(</a:t>
            </a:r>
            <a:r>
              <a:rPr lang="en-AU" sz="1200" dirty="0" err="1" smtClean="0"/>
              <a:t>Dhinawun</a:t>
            </a:r>
            <a:r>
              <a:rPr lang="en-AU" sz="1200" dirty="0" smtClean="0"/>
              <a:t> Consultancy </a:t>
            </a:r>
            <a:r>
              <a:rPr lang="en-AU" sz="1200" noProof="1" smtClean="0"/>
              <a:t>, 2011)</a:t>
            </a:r>
            <a:endParaRPr lang="en-US" noProof="1" smtClean="0">
              <a:solidFill>
                <a:schemeClr val="bg1"/>
              </a:solidFill>
              <a:latin typeface="Calibri" pitchFamily="-108" charset="0"/>
              <a:cs typeface="Arial" charset="0"/>
            </a:endParaRPr>
          </a:p>
          <a:p>
            <a:endParaRPr lang="en-A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 xmlns:p14="http://schemas.microsoft.com/office/powerpoint/2010/main" val="734202633"/>
              </p:ext>
            </p:extLst>
          </p:nvPr>
        </p:nvGraphicFramePr>
        <p:xfrm>
          <a:off x="899592" y="1484784"/>
          <a:ext cx="7416824" cy="51571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Frame 3"/>
          <p:cNvSpPr/>
          <p:nvPr/>
        </p:nvSpPr>
        <p:spPr>
          <a:xfrm>
            <a:off x="0" y="0"/>
            <a:ext cx="9144000" cy="6858000"/>
          </a:xfrm>
          <a:prstGeom prst="frame">
            <a:avLst>
              <a:gd name="adj1" fmla="val 1706"/>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AU" dirty="0">
              <a:solidFill>
                <a:schemeClr val="tx1"/>
              </a:solidFill>
            </a:endParaRPr>
          </a:p>
        </p:txBody>
      </p:sp>
      <p:sp>
        <p:nvSpPr>
          <p:cNvPr id="5" name="TextBox 4"/>
          <p:cNvSpPr txBox="1"/>
          <p:nvPr/>
        </p:nvSpPr>
        <p:spPr>
          <a:xfrm>
            <a:off x="683568" y="188640"/>
            <a:ext cx="8078929" cy="1077218"/>
          </a:xfrm>
          <a:prstGeom prst="rect">
            <a:avLst/>
          </a:prstGeom>
          <a:noFill/>
        </p:spPr>
        <p:txBody>
          <a:bodyPr wrap="square" rtlCol="0">
            <a:spAutoFit/>
          </a:bodyPr>
          <a:lstStyle/>
          <a:p>
            <a:pPr algn="ctr"/>
            <a:r>
              <a:rPr lang="en-AU" sz="3200" dirty="0" smtClean="0">
                <a:solidFill>
                  <a:srgbClr val="C00000"/>
                </a:solidFill>
              </a:rPr>
              <a:t>Issues &amp; Challenges in Teaching Torres Strait Islanders</a:t>
            </a:r>
            <a:endParaRPr lang="en-AU" sz="3000" dirty="0">
              <a:solidFill>
                <a:srgbClr val="C00000"/>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97527" y="153751"/>
            <a:ext cx="8078929" cy="1569660"/>
          </a:xfrm>
          <a:prstGeom prst="rect">
            <a:avLst/>
          </a:prstGeom>
          <a:noFill/>
        </p:spPr>
        <p:txBody>
          <a:bodyPr wrap="square" rtlCol="0">
            <a:spAutoFit/>
          </a:bodyPr>
          <a:lstStyle/>
          <a:p>
            <a:pPr algn="ctr"/>
            <a:r>
              <a:rPr lang="en-AU" sz="3200" dirty="0">
                <a:solidFill>
                  <a:srgbClr val="C00000"/>
                </a:solidFill>
              </a:rPr>
              <a:t>Classroom strategies and resources you would use to create an inclusive learning </a:t>
            </a:r>
            <a:r>
              <a:rPr lang="en-AU" sz="3200" dirty="0" smtClean="0">
                <a:solidFill>
                  <a:srgbClr val="C00000"/>
                </a:solidFill>
              </a:rPr>
              <a:t>environment.</a:t>
            </a:r>
            <a:endParaRPr lang="en-AU" sz="3000" dirty="0">
              <a:solidFill>
                <a:srgbClr val="C00000"/>
              </a:solidFill>
            </a:endParaRPr>
          </a:p>
        </p:txBody>
      </p:sp>
      <p:sp>
        <p:nvSpPr>
          <p:cNvPr id="7" name="Frame 6"/>
          <p:cNvSpPr/>
          <p:nvPr/>
        </p:nvSpPr>
        <p:spPr>
          <a:xfrm>
            <a:off x="0" y="0"/>
            <a:ext cx="9144000" cy="6858000"/>
          </a:xfrm>
          <a:prstGeom prst="frame">
            <a:avLst>
              <a:gd name="adj1" fmla="val 1706"/>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AU" dirty="0">
              <a:solidFill>
                <a:schemeClr val="tx1"/>
              </a:solidFill>
            </a:endParaRPr>
          </a:p>
        </p:txBody>
      </p:sp>
      <p:sp>
        <p:nvSpPr>
          <p:cNvPr id="2" name="TextBox 1"/>
          <p:cNvSpPr txBox="1"/>
          <p:nvPr/>
        </p:nvSpPr>
        <p:spPr>
          <a:xfrm>
            <a:off x="251520" y="1412776"/>
            <a:ext cx="8892480" cy="3877985"/>
          </a:xfrm>
          <a:prstGeom prst="rect">
            <a:avLst/>
          </a:prstGeom>
          <a:noFill/>
        </p:spPr>
        <p:txBody>
          <a:bodyPr wrap="square" rtlCol="0">
            <a:spAutoFit/>
          </a:bodyPr>
          <a:lstStyle/>
          <a:p>
            <a:pPr marL="285750" indent="-285750">
              <a:buClr>
                <a:srgbClr val="FFCC00"/>
              </a:buClr>
              <a:buFont typeface="Arial" pitchFamily="34" charset="0"/>
              <a:buChar char="•"/>
            </a:pPr>
            <a:endParaRPr lang="en-AU" dirty="0" smtClean="0"/>
          </a:p>
          <a:p>
            <a:pPr marL="171450" indent="-171450">
              <a:buClr>
                <a:srgbClr val="FFCC00"/>
              </a:buClr>
              <a:buFont typeface="Arial" pitchFamily="34" charset="0"/>
              <a:buChar char="•"/>
            </a:pPr>
            <a:r>
              <a:rPr lang="en-AU" sz="1400" dirty="0" smtClean="0"/>
              <a:t>Story </a:t>
            </a:r>
            <a:r>
              <a:rPr lang="en-AU" sz="1400" dirty="0"/>
              <a:t>Sharing: </a:t>
            </a:r>
            <a:r>
              <a:rPr lang="en-AU" sz="1400" i="1" dirty="0"/>
              <a:t>Approaching learning through narrative.</a:t>
            </a:r>
            <a:r>
              <a:rPr lang="en-AU" sz="1400" dirty="0"/>
              <a:t/>
            </a:r>
            <a:br>
              <a:rPr lang="en-AU" sz="1400" dirty="0"/>
            </a:br>
            <a:endParaRPr lang="en-AU" sz="1400" dirty="0" smtClean="0"/>
          </a:p>
          <a:p>
            <a:pPr marL="171450" indent="-171450">
              <a:buClr>
                <a:srgbClr val="FFCC00"/>
              </a:buClr>
              <a:buFont typeface="Arial" pitchFamily="34" charset="0"/>
              <a:buChar char="•"/>
            </a:pPr>
            <a:r>
              <a:rPr lang="en-AU" sz="1400" dirty="0" smtClean="0"/>
              <a:t>Learning </a:t>
            </a:r>
            <a:r>
              <a:rPr lang="en-AU" sz="1400" dirty="0"/>
              <a:t>Maps: </a:t>
            </a:r>
            <a:r>
              <a:rPr lang="en-AU" sz="1400" i="1" dirty="0"/>
              <a:t>Explicitly mapping/visualising processes.</a:t>
            </a:r>
            <a:r>
              <a:rPr lang="en-AU" sz="1400" dirty="0"/>
              <a:t/>
            </a:r>
            <a:br>
              <a:rPr lang="en-AU" sz="1400" dirty="0"/>
            </a:br>
            <a:endParaRPr lang="en-AU" sz="1400" dirty="0" smtClean="0"/>
          </a:p>
          <a:p>
            <a:pPr marL="171450" indent="-171450">
              <a:buClr>
                <a:srgbClr val="FFCC00"/>
              </a:buClr>
              <a:buFont typeface="Arial" pitchFamily="34" charset="0"/>
              <a:buChar char="•"/>
            </a:pPr>
            <a:r>
              <a:rPr lang="en-AU" sz="1400" dirty="0" smtClean="0"/>
              <a:t>Non-verbal</a:t>
            </a:r>
            <a:r>
              <a:rPr lang="en-AU" sz="1400" dirty="0"/>
              <a:t>: </a:t>
            </a:r>
            <a:r>
              <a:rPr lang="en-AU" sz="1400" i="1" dirty="0"/>
              <a:t>Applying intra-personal and kinaesthetic skills to thinking and learning</a:t>
            </a:r>
            <a:r>
              <a:rPr lang="en-AU" sz="1400" i="1" dirty="0" smtClean="0"/>
              <a:t>.</a:t>
            </a:r>
          </a:p>
          <a:p>
            <a:pPr marL="171450" indent="-171450">
              <a:buClr>
                <a:srgbClr val="FFCC00"/>
              </a:buClr>
              <a:buFont typeface="Arial" pitchFamily="34" charset="0"/>
              <a:buChar char="•"/>
            </a:pPr>
            <a:endParaRPr lang="en-AU" sz="1400" i="1" dirty="0"/>
          </a:p>
          <a:p>
            <a:pPr marL="171450" indent="-171450">
              <a:buClr>
                <a:srgbClr val="FFCC00"/>
              </a:buClr>
              <a:buFont typeface="Arial" pitchFamily="34" charset="0"/>
              <a:buChar char="•"/>
            </a:pPr>
            <a:r>
              <a:rPr lang="en-AU" sz="1400" dirty="0" smtClean="0"/>
              <a:t>Symbols </a:t>
            </a:r>
            <a:r>
              <a:rPr lang="en-AU" sz="1400" dirty="0"/>
              <a:t>and </a:t>
            </a:r>
            <a:r>
              <a:rPr lang="en-AU" sz="1400" dirty="0" smtClean="0"/>
              <a:t>images</a:t>
            </a:r>
            <a:r>
              <a:rPr lang="en-AU" sz="1400" dirty="0"/>
              <a:t>: </a:t>
            </a:r>
            <a:r>
              <a:rPr lang="en-AU" sz="1400" i="1" dirty="0"/>
              <a:t>Using images and metaphors to understand concepts and content.</a:t>
            </a:r>
            <a:r>
              <a:rPr lang="en-AU" sz="1400" dirty="0"/>
              <a:t/>
            </a:r>
            <a:br>
              <a:rPr lang="en-AU" sz="1400" dirty="0"/>
            </a:br>
            <a:endParaRPr lang="en-AU" sz="1400" dirty="0" smtClean="0"/>
          </a:p>
          <a:p>
            <a:pPr marL="171450" indent="-171450">
              <a:buClr>
                <a:srgbClr val="FFCC00"/>
              </a:buClr>
              <a:buFont typeface="Arial" pitchFamily="34" charset="0"/>
              <a:buChar char="•"/>
            </a:pPr>
            <a:r>
              <a:rPr lang="en-AU" sz="1400" dirty="0" smtClean="0"/>
              <a:t>Land Links: </a:t>
            </a:r>
            <a:r>
              <a:rPr lang="en-AU" sz="1400" i="1" dirty="0"/>
              <a:t>Place-based learning, linking content to local land and place.</a:t>
            </a:r>
            <a:r>
              <a:rPr lang="en-AU" sz="1400" dirty="0"/>
              <a:t/>
            </a:r>
            <a:br>
              <a:rPr lang="en-AU" sz="1400" dirty="0"/>
            </a:br>
            <a:endParaRPr lang="en-AU" sz="1400" dirty="0" smtClean="0"/>
          </a:p>
          <a:p>
            <a:pPr marL="171450" indent="-171450">
              <a:buClr>
                <a:srgbClr val="FFCC00"/>
              </a:buClr>
              <a:buFont typeface="Arial" pitchFamily="34" charset="0"/>
              <a:buChar char="•"/>
            </a:pPr>
            <a:r>
              <a:rPr lang="en-AU" sz="1400" dirty="0" smtClean="0"/>
              <a:t>Non-linear</a:t>
            </a:r>
            <a:r>
              <a:rPr lang="en-AU" sz="1400" dirty="0"/>
              <a:t>: </a:t>
            </a:r>
            <a:r>
              <a:rPr lang="en-AU" sz="1400" i="1" dirty="0"/>
              <a:t>Producing innovations and understanding by thinking laterally or combining systems.</a:t>
            </a:r>
            <a:r>
              <a:rPr lang="en-AU" sz="1400" dirty="0"/>
              <a:t/>
            </a:r>
            <a:br>
              <a:rPr lang="en-AU" sz="1400" dirty="0"/>
            </a:br>
            <a:endParaRPr lang="en-AU" sz="1400" dirty="0" smtClean="0"/>
          </a:p>
          <a:p>
            <a:pPr marL="171450" indent="-171450">
              <a:buClr>
                <a:srgbClr val="FFCC00"/>
              </a:buClr>
              <a:buFont typeface="Arial" pitchFamily="34" charset="0"/>
              <a:buChar char="•"/>
            </a:pPr>
            <a:r>
              <a:rPr lang="en-AU" sz="1400" dirty="0" smtClean="0"/>
              <a:t>Deconstruct/Reconstruct</a:t>
            </a:r>
            <a:r>
              <a:rPr lang="en-AU" sz="1400" dirty="0"/>
              <a:t>: </a:t>
            </a:r>
            <a:r>
              <a:rPr lang="en-AU" sz="1400" i="1" dirty="0"/>
              <a:t>Modelling and scaffolding, working from wholes to parts (watch then do).</a:t>
            </a:r>
            <a:r>
              <a:rPr lang="en-AU" sz="1400" dirty="0"/>
              <a:t/>
            </a:r>
            <a:br>
              <a:rPr lang="en-AU" sz="1400" dirty="0"/>
            </a:br>
            <a:endParaRPr lang="en-AU" sz="1400" dirty="0" smtClean="0"/>
          </a:p>
          <a:p>
            <a:pPr marL="171450" indent="-171450">
              <a:buClr>
                <a:srgbClr val="FFCC00"/>
              </a:buClr>
              <a:buFont typeface="Arial" pitchFamily="34" charset="0"/>
              <a:buChar char="•"/>
            </a:pPr>
            <a:r>
              <a:rPr lang="en-AU" sz="1400" dirty="0" smtClean="0"/>
              <a:t>Community Links: </a:t>
            </a:r>
            <a:r>
              <a:rPr lang="en-AU" sz="1400" i="1" dirty="0"/>
              <a:t>Centring local viewpoints, applying learning for community benefit.</a:t>
            </a:r>
            <a:r>
              <a:rPr lang="en-AU" sz="1200" dirty="0"/>
              <a:t/>
            </a:r>
            <a:br>
              <a:rPr lang="en-AU" sz="1200" dirty="0"/>
            </a:br>
            <a:endParaRPr lang="en-AU" dirty="0"/>
          </a:p>
        </p:txBody>
      </p:sp>
      <p:sp>
        <p:nvSpPr>
          <p:cNvPr id="3" name="Rectangle 2"/>
          <p:cNvSpPr/>
          <p:nvPr/>
        </p:nvSpPr>
        <p:spPr>
          <a:xfrm>
            <a:off x="467545" y="5229200"/>
            <a:ext cx="2016224" cy="1296144"/>
          </a:xfrm>
          <a:prstGeom prst="rect">
            <a:avLst/>
          </a:prstGeom>
          <a:blipFill>
            <a:blip r:embed="rId3"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8" name="Rectangle 7"/>
          <p:cNvSpPr/>
          <p:nvPr/>
        </p:nvSpPr>
        <p:spPr>
          <a:xfrm>
            <a:off x="2702576" y="5229200"/>
            <a:ext cx="2016224" cy="1296144"/>
          </a:xfrm>
          <a:prstGeom prst="rect">
            <a:avLst/>
          </a:prstGeom>
          <a:blipFill>
            <a:blip r:embed="rId4"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9" name="Rectangle 8"/>
          <p:cNvSpPr/>
          <p:nvPr/>
        </p:nvSpPr>
        <p:spPr>
          <a:xfrm>
            <a:off x="4802058" y="5229200"/>
            <a:ext cx="2016224" cy="1296144"/>
          </a:xfrm>
          <a:prstGeom prst="rect">
            <a:avLst/>
          </a:prstGeom>
          <a:blipFill>
            <a:blip r:embed="rId5" cstate="print"/>
            <a:stretch>
              <a:fillRect/>
            </a:stretch>
          </a:blip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0" name="Rectangle 9"/>
          <p:cNvSpPr/>
          <p:nvPr/>
        </p:nvSpPr>
        <p:spPr>
          <a:xfrm>
            <a:off x="6890290" y="5229200"/>
            <a:ext cx="2016224" cy="1296144"/>
          </a:xfrm>
          <a:prstGeom prst="rect">
            <a:avLst/>
          </a:prstGeom>
          <a:blipFill>
            <a:blip r:embed="rId6"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4" name="TextBox 3"/>
          <p:cNvSpPr txBox="1"/>
          <p:nvPr/>
        </p:nvSpPr>
        <p:spPr>
          <a:xfrm>
            <a:off x="597527" y="6525344"/>
            <a:ext cx="1195148" cy="246221"/>
          </a:xfrm>
          <a:prstGeom prst="rect">
            <a:avLst/>
          </a:prstGeom>
          <a:noFill/>
        </p:spPr>
        <p:txBody>
          <a:bodyPr wrap="square" rtlCol="0">
            <a:spAutoFit/>
          </a:bodyPr>
          <a:lstStyle/>
          <a:p>
            <a:r>
              <a:rPr lang="en-AU" sz="1000" i="1" dirty="0" smtClean="0"/>
              <a:t>(Performance, </a:t>
            </a:r>
            <a:r>
              <a:rPr lang="en-AU" sz="1000" dirty="0" smtClean="0"/>
              <a:t>nd</a:t>
            </a:r>
            <a:r>
              <a:rPr lang="en-AU" sz="1000" i="1" dirty="0" smtClean="0"/>
              <a:t>) </a:t>
            </a:r>
            <a:endParaRPr lang="en-AU" sz="1000" dirty="0" smtClean="0"/>
          </a:p>
        </p:txBody>
      </p:sp>
      <p:sp>
        <p:nvSpPr>
          <p:cNvPr id="12" name="TextBox 11"/>
          <p:cNvSpPr txBox="1"/>
          <p:nvPr/>
        </p:nvSpPr>
        <p:spPr>
          <a:xfrm>
            <a:off x="2987824" y="6525344"/>
            <a:ext cx="1195148" cy="246221"/>
          </a:xfrm>
          <a:prstGeom prst="rect">
            <a:avLst/>
          </a:prstGeom>
          <a:noFill/>
        </p:spPr>
        <p:txBody>
          <a:bodyPr wrap="square" rtlCol="0">
            <a:spAutoFit/>
          </a:bodyPr>
          <a:lstStyle/>
          <a:p>
            <a:r>
              <a:rPr lang="en-AU" sz="1000" i="1" dirty="0" smtClean="0"/>
              <a:t>(Land, </a:t>
            </a:r>
            <a:r>
              <a:rPr lang="en-AU" sz="1000" dirty="0" smtClean="0"/>
              <a:t>2002</a:t>
            </a:r>
            <a:r>
              <a:rPr lang="en-AU" sz="1000" i="1" dirty="0" smtClean="0"/>
              <a:t>) </a:t>
            </a:r>
            <a:endParaRPr lang="en-AU" sz="1000" dirty="0" smtClean="0"/>
          </a:p>
        </p:txBody>
      </p:sp>
      <p:sp>
        <p:nvSpPr>
          <p:cNvPr id="13" name="TextBox 12"/>
          <p:cNvSpPr txBox="1"/>
          <p:nvPr/>
        </p:nvSpPr>
        <p:spPr>
          <a:xfrm>
            <a:off x="5212596" y="6525344"/>
            <a:ext cx="1195148" cy="246221"/>
          </a:xfrm>
          <a:prstGeom prst="rect">
            <a:avLst/>
          </a:prstGeom>
          <a:noFill/>
        </p:spPr>
        <p:txBody>
          <a:bodyPr wrap="square" rtlCol="0">
            <a:spAutoFit/>
          </a:bodyPr>
          <a:lstStyle/>
          <a:p>
            <a:r>
              <a:rPr lang="en-AU" sz="1000" i="1" dirty="0" smtClean="0"/>
              <a:t>(Symbols, </a:t>
            </a:r>
            <a:r>
              <a:rPr lang="en-AU" sz="1000" dirty="0" smtClean="0"/>
              <a:t>1998</a:t>
            </a:r>
            <a:r>
              <a:rPr lang="en-AU" sz="1000" i="1" dirty="0" smtClean="0"/>
              <a:t>) </a:t>
            </a:r>
            <a:endParaRPr lang="en-AU" sz="1000" dirty="0" smtClean="0"/>
          </a:p>
        </p:txBody>
      </p:sp>
      <p:sp>
        <p:nvSpPr>
          <p:cNvPr id="14" name="TextBox 13"/>
          <p:cNvSpPr txBox="1"/>
          <p:nvPr/>
        </p:nvSpPr>
        <p:spPr>
          <a:xfrm>
            <a:off x="7300828" y="6525344"/>
            <a:ext cx="1195148" cy="246221"/>
          </a:xfrm>
          <a:prstGeom prst="rect">
            <a:avLst/>
          </a:prstGeom>
          <a:noFill/>
        </p:spPr>
        <p:txBody>
          <a:bodyPr wrap="square" rtlCol="0">
            <a:spAutoFit/>
          </a:bodyPr>
          <a:lstStyle/>
          <a:p>
            <a:r>
              <a:rPr lang="en-AU" sz="1000" i="1" dirty="0" smtClean="0"/>
              <a:t>(Map, </a:t>
            </a:r>
            <a:r>
              <a:rPr lang="en-AU" sz="1000" dirty="0" smtClean="0"/>
              <a:t>nd</a:t>
            </a:r>
            <a:r>
              <a:rPr lang="en-AU" sz="1000" i="1" dirty="0" smtClean="0"/>
              <a:t>) </a:t>
            </a:r>
            <a:endParaRPr lang="en-AU" sz="1000" dirty="0" smtClean="0"/>
          </a:p>
        </p:txBody>
      </p:sp>
    </p:spTree>
    <p:extLst>
      <p:ext uri="{BB962C8B-B14F-4D97-AF65-F5344CB8AC3E}">
        <p14:creationId xmlns="" xmlns:p14="http://schemas.microsoft.com/office/powerpoint/2010/main" val="299108403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ame 6"/>
          <p:cNvSpPr/>
          <p:nvPr/>
        </p:nvSpPr>
        <p:spPr>
          <a:xfrm>
            <a:off x="0" y="0"/>
            <a:ext cx="9144000" cy="6858000"/>
          </a:xfrm>
          <a:prstGeom prst="frame">
            <a:avLst>
              <a:gd name="adj1" fmla="val 1706"/>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AU" dirty="0">
              <a:solidFill>
                <a:schemeClr val="tx1"/>
              </a:solidFill>
            </a:endParaRPr>
          </a:p>
        </p:txBody>
      </p:sp>
      <p:sp>
        <p:nvSpPr>
          <p:cNvPr id="5" name="TextBox 4"/>
          <p:cNvSpPr txBox="1"/>
          <p:nvPr/>
        </p:nvSpPr>
        <p:spPr>
          <a:xfrm>
            <a:off x="597527" y="153751"/>
            <a:ext cx="8078929" cy="1077218"/>
          </a:xfrm>
          <a:prstGeom prst="rect">
            <a:avLst/>
          </a:prstGeom>
          <a:noFill/>
        </p:spPr>
        <p:txBody>
          <a:bodyPr wrap="square" rtlCol="0">
            <a:spAutoFit/>
          </a:bodyPr>
          <a:lstStyle/>
          <a:p>
            <a:pPr algn="ctr"/>
            <a:r>
              <a:rPr lang="fr-FR" sz="3200" dirty="0">
                <a:solidFill>
                  <a:srgbClr val="C00000"/>
                </a:solidFill>
              </a:rPr>
              <a:t>Curriculum </a:t>
            </a:r>
            <a:r>
              <a:rPr lang="fr-FR" sz="3200" dirty="0" smtClean="0">
                <a:solidFill>
                  <a:srgbClr val="C00000"/>
                </a:solidFill>
              </a:rPr>
              <a:t>support </a:t>
            </a:r>
            <a:r>
              <a:rPr lang="fr-FR" sz="3200" dirty="0">
                <a:solidFill>
                  <a:srgbClr val="C00000"/>
                </a:solidFill>
              </a:rPr>
              <a:t>- </a:t>
            </a:r>
            <a:r>
              <a:rPr lang="en-AU" sz="3200" dirty="0" smtClean="0">
                <a:solidFill>
                  <a:srgbClr val="C00000"/>
                </a:solidFill>
              </a:rPr>
              <a:t>Aboriginal</a:t>
            </a:r>
            <a:r>
              <a:rPr lang="fr-FR" sz="3200" dirty="0" smtClean="0">
                <a:solidFill>
                  <a:srgbClr val="C00000"/>
                </a:solidFill>
              </a:rPr>
              <a:t> </a:t>
            </a:r>
            <a:r>
              <a:rPr lang="fr-FR" sz="3200" dirty="0">
                <a:solidFill>
                  <a:srgbClr val="C00000"/>
                </a:solidFill>
              </a:rPr>
              <a:t>perspectives curriculum</a:t>
            </a:r>
            <a:endParaRPr lang="en-AU" sz="3000" dirty="0">
              <a:solidFill>
                <a:srgbClr val="C00000"/>
              </a:solidFill>
            </a:endParaRPr>
          </a:p>
        </p:txBody>
      </p:sp>
      <p:sp>
        <p:nvSpPr>
          <p:cNvPr id="2" name="TextBox 1"/>
          <p:cNvSpPr txBox="1"/>
          <p:nvPr/>
        </p:nvSpPr>
        <p:spPr>
          <a:xfrm>
            <a:off x="179512" y="1268760"/>
            <a:ext cx="8964488" cy="6047809"/>
          </a:xfrm>
          <a:prstGeom prst="rect">
            <a:avLst/>
          </a:prstGeom>
          <a:noFill/>
        </p:spPr>
        <p:txBody>
          <a:bodyPr wrap="square" rtlCol="0">
            <a:spAutoFit/>
          </a:bodyPr>
          <a:lstStyle/>
          <a:p>
            <a:r>
              <a:rPr lang="en-AU" sz="1600" dirty="0" smtClean="0"/>
              <a:t>In educating Torres strait islanders and Aboriginal students the Australia Government has released a vital resource called ' The National Aboriginal and Torres Strait Islander Education Policy (AEP)' which brings major and long term goals into education for Indigenous students. The main goals and some long term goals include:</a:t>
            </a:r>
          </a:p>
          <a:p>
            <a:pPr>
              <a:buFont typeface="Wingdings" pitchFamily="2" charset="2"/>
              <a:buChar char="v"/>
            </a:pPr>
            <a:endParaRPr lang="en-AU" sz="1600" b="1" dirty="0" smtClean="0"/>
          </a:p>
          <a:p>
            <a:pPr>
              <a:buFont typeface="Wingdings" pitchFamily="2" charset="2"/>
              <a:buChar char="v"/>
            </a:pPr>
            <a:endParaRPr lang="en-AU" sz="1600" b="1" dirty="0" smtClean="0"/>
          </a:p>
          <a:p>
            <a:pPr>
              <a:buFont typeface="Wingdings" pitchFamily="2" charset="2"/>
              <a:buChar char="v"/>
            </a:pPr>
            <a:r>
              <a:rPr lang="en-AU" sz="1500" b="1" dirty="0" smtClean="0"/>
              <a:t>MAJOR GOAL 1 - Involvement of Aboriginal and Torres Strait Islander People in Educational Decision-Making</a:t>
            </a:r>
            <a:r>
              <a:rPr lang="en-AU" sz="1500" dirty="0" smtClean="0"/>
              <a:t/>
            </a:r>
            <a:br>
              <a:rPr lang="en-AU" sz="1500" dirty="0" smtClean="0"/>
            </a:br>
            <a:r>
              <a:rPr lang="en-AU" sz="1500" dirty="0" smtClean="0"/>
              <a:t>To establish effective arrangements for the participation of Aboriginal and Torres Strait Islander parents and community members in decisions regarding the planning, delivery and evaluation of pre-school, primary and secondary education services for their children.</a:t>
            </a:r>
          </a:p>
          <a:p>
            <a:pPr>
              <a:buFont typeface="Wingdings" pitchFamily="2" charset="2"/>
              <a:buChar char="v"/>
            </a:pPr>
            <a:endParaRPr lang="en-AU" sz="1500" b="1" dirty="0" smtClean="0"/>
          </a:p>
          <a:p>
            <a:pPr>
              <a:buFont typeface="Wingdings" pitchFamily="2" charset="2"/>
              <a:buChar char="v"/>
            </a:pPr>
            <a:r>
              <a:rPr lang="en-AU" sz="1500" b="1" dirty="0" smtClean="0"/>
              <a:t>MAJOR GOAL 2 – Equality of Access to Education Services</a:t>
            </a:r>
            <a:r>
              <a:rPr lang="en-AU" sz="1500" dirty="0" smtClean="0"/>
              <a:t/>
            </a:r>
            <a:br>
              <a:rPr lang="en-AU" sz="1500" dirty="0" smtClean="0"/>
            </a:br>
            <a:r>
              <a:rPr lang="en-AU" sz="1500" dirty="0" smtClean="0"/>
              <a:t>To ensure that Aboriginal and Torres Strait Islander children have access to school services and education on a basis comparable to that available to other Australian children of the same age.</a:t>
            </a:r>
          </a:p>
          <a:p>
            <a:pPr>
              <a:buFont typeface="Wingdings" pitchFamily="2" charset="2"/>
              <a:buChar char="v"/>
            </a:pPr>
            <a:endParaRPr lang="en-AU" sz="1500" b="1" dirty="0" smtClean="0"/>
          </a:p>
          <a:p>
            <a:pPr>
              <a:buFont typeface="Wingdings" pitchFamily="2" charset="2"/>
              <a:buChar char="v"/>
            </a:pPr>
            <a:r>
              <a:rPr lang="en-AU" sz="1500" b="1" dirty="0" smtClean="0"/>
              <a:t>MAJOR GOAL 3 – Equity of Educational Participation</a:t>
            </a:r>
            <a:r>
              <a:rPr lang="en-AU" sz="1500" dirty="0" smtClean="0"/>
              <a:t/>
            </a:r>
            <a:br>
              <a:rPr lang="en-AU" sz="1500" dirty="0" smtClean="0"/>
            </a:br>
            <a:r>
              <a:rPr lang="en-AU" sz="1500" dirty="0" smtClean="0"/>
              <a:t>To achieve the participation of Aboriginal and Torres Strait Islander children in pre-school education for a period similar to that for other Australian children.</a:t>
            </a:r>
          </a:p>
          <a:p>
            <a:pPr>
              <a:buFont typeface="Wingdings" pitchFamily="2" charset="2"/>
              <a:buChar char="v"/>
            </a:pPr>
            <a:endParaRPr lang="en-AU" sz="1500" b="1" dirty="0" smtClean="0"/>
          </a:p>
          <a:p>
            <a:pPr>
              <a:buFont typeface="Wingdings" pitchFamily="2" charset="2"/>
              <a:buChar char="v"/>
            </a:pPr>
            <a:r>
              <a:rPr lang="en-AU" sz="1500" b="1" dirty="0" smtClean="0"/>
              <a:t>MAJOR GOAL 4 – Equitable and Appropriate Educational Outcomes</a:t>
            </a:r>
            <a:r>
              <a:rPr lang="en-AU" sz="1500" dirty="0" smtClean="0"/>
              <a:t/>
            </a:r>
            <a:br>
              <a:rPr lang="en-AU" sz="1500" dirty="0" smtClean="0"/>
            </a:br>
            <a:r>
              <a:rPr lang="en-AU" sz="1500" dirty="0" smtClean="0"/>
              <a:t>To enable Aboriginal and Torres Strait Islander attainment of skills to the same standard as other Australian students throughout the compulsory schooling years. (Australian Government, 2011).</a:t>
            </a:r>
            <a:r>
              <a:rPr lang="en-AU" sz="1400" dirty="0" smtClean="0"/>
              <a:t/>
            </a:r>
            <a:br>
              <a:rPr lang="en-AU" sz="1400" dirty="0" smtClean="0"/>
            </a:br>
            <a:r>
              <a:rPr lang="en-AU" dirty="0" smtClean="0"/>
              <a:t/>
            </a:r>
            <a:br>
              <a:rPr lang="en-AU" dirty="0" smtClean="0"/>
            </a:br>
            <a:endParaRPr lang="en-AU" dirty="0"/>
          </a:p>
        </p:txBody>
      </p:sp>
    </p:spTree>
    <p:extLst>
      <p:ext uri="{BB962C8B-B14F-4D97-AF65-F5344CB8AC3E}">
        <p14:creationId xmlns="" xmlns:p14="http://schemas.microsoft.com/office/powerpoint/2010/main" val="244827212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RelationshipDiagram">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1AB39F"/>
      </a:accent4>
      <a:accent5>
        <a:srgbClr val="00ADDC"/>
      </a:accent5>
      <a:accent6>
        <a:srgbClr val="738AC8"/>
      </a:accent6>
      <a:hlink>
        <a:srgbClr val="F3D43B"/>
      </a:hlink>
      <a:folHlink>
        <a:srgbClr val="969696"/>
      </a:folHlink>
    </a:clrScheme>
    <a:fontScheme name="Deluxe">
      <a:majorFont>
        <a:latin typeface="Corbel"/>
        <a:ea typeface=""/>
        <a:cs typeface=""/>
        <a:font script="Jpan" typeface="HGｺﾞｼｯｸM"/>
        <a:font script="Hang" typeface="HY엽서L"/>
        <a:font script="Hans" typeface="楷体_GB2312"/>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楷体_GB2312"/>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etro">
      <a:fillStyleLst>
        <a:solidFill>
          <a:schemeClr val="phClr"/>
        </a:solidFill>
        <a:gradFill rotWithShape="1">
          <a:gsLst>
            <a:gs pos="0">
              <a:schemeClr val="phClr">
                <a:tint val="25000"/>
                <a:satMod val="125000"/>
              </a:schemeClr>
            </a:gs>
            <a:gs pos="50000">
              <a:schemeClr val="phClr">
                <a:tint val="60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55000"/>
                <a:satMod val="138000"/>
              </a:schemeClr>
            </a:gs>
            <a:gs pos="40000">
              <a:schemeClr val="phClr">
                <a:tint val="94000"/>
              </a:schemeClr>
            </a:gs>
            <a:gs pos="50000">
              <a:schemeClr val="phClr">
                <a:tint val="100000"/>
              </a:schemeClr>
            </a:gs>
            <a:gs pos="68000">
              <a:schemeClr val="phClr">
                <a:tint val="92000"/>
              </a:schemeClr>
            </a:gs>
            <a:gs pos="100000">
              <a:schemeClr val="phClr">
                <a:tint val="48000"/>
                <a:satMod val="135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outerShdw blurRad="63000" dist="25400" dir="16000000" rotWithShape="0">
              <a:srgbClr val="000000">
                <a:alpha val="37000"/>
              </a:srgbClr>
            </a:outerShdw>
          </a:effectLst>
        </a:effectStyle>
        <a:effectStyle>
          <a:effectLst>
            <a:glow rad="63500">
              <a:schemeClr val="phClr">
                <a:alpha val="5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600">
              <a:schemeClr val="phClr">
                <a:alpha val="45000"/>
              </a:schemeClr>
            </a:glow>
          </a:effectLst>
          <a:scene3d>
            <a:camera prst="orthographicFront" fov="0">
              <a:rot lat="0" lon="0" rev="0"/>
            </a:camera>
            <a:lightRig rig="glow" dir="t">
              <a:rot lat="0" lon="0" rev="4200000"/>
            </a:lightRig>
          </a:scene3d>
          <a:sp3d prstMaterial="matte">
            <a:bevelT w="2540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53000"/>
                <a:satMod val="200000"/>
              </a:schemeClr>
              <a:schemeClr val="phClr">
                <a:tint val="78000"/>
                <a:satMod val="230000"/>
              </a:schemeClr>
            </a:duotone>
          </a:blip>
          <a:tile tx="0" ty="0" sx="90000" sy="90000" flip="none" algn="t"/>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0000"/>
                <a:satMod val="155000"/>
              </a:schemeClr>
            </a:gs>
            <a:gs pos="65000">
              <a:schemeClr val="phClr">
                <a:shade val="85000"/>
                <a:satMod val="155000"/>
              </a:schemeClr>
            </a:gs>
            <a:gs pos="100000">
              <a:schemeClr val="phClr">
                <a:shade val="95000"/>
                <a:satMod val="155000"/>
              </a:schemeClr>
            </a:gs>
          </a:gsLst>
          <a:lin ang="16200000" scaled="0"/>
        </a:gradFill>
      </a:fillStyleLst>
      <a:lnStyleLst>
        <a:ln w="6350" cap="rnd" cmpd="sng" algn="ctr">
          <a:solidFill>
            <a:schemeClr val="phClr">
              <a:shade val="95000"/>
              <a:satMod val="105000"/>
            </a:schemeClr>
          </a:solidFill>
          <a:prstDash val="solid"/>
        </a:ln>
        <a:ln w="25400" cap="rnd" cmpd="sng" algn="ctr">
          <a:solidFill>
            <a:schemeClr val="phClr"/>
          </a:solidFill>
          <a:prstDash val="solid"/>
        </a:ln>
        <a:ln w="34925" cap="rnd" cmpd="sng" algn="ctr">
          <a:solidFill>
            <a:schemeClr val="phClr"/>
          </a:solidFill>
          <a:prstDash val="solid"/>
        </a:ln>
      </a:lnStyleLst>
      <a:effectStyleLst>
        <a:effectStyle>
          <a:effectLst>
            <a:outerShdw blurRad="50800" algn="tl" rotWithShape="0">
              <a:srgbClr val="000000">
                <a:alpha val="64000"/>
              </a:srgbClr>
            </a:outerShdw>
          </a:effectLst>
        </a:effectStyle>
        <a:effectStyle>
          <a:effectLst>
            <a:outerShdw blurRad="39000" dist="25400" dir="5400000">
              <a:srgbClr val="000000">
                <a:alpha val="35000"/>
              </a:srgbClr>
            </a:outerShdw>
          </a:effectLst>
        </a:effectStyle>
        <a:effectStyle>
          <a:effectLst>
            <a:outerShdw blurRad="39000" dist="25400" dir="5400000">
              <a:srgbClr val="000000">
                <a:alpha val="35000"/>
              </a:srgbClr>
            </a:outerShdw>
          </a:effectLst>
          <a:scene3d>
            <a:camera prst="orthographicFront" fov="0">
              <a:rot lat="0" lon="0" rev="0"/>
            </a:camera>
            <a:lightRig rig="threePt" dir="t">
              <a:rot lat="0" lon="0" rev="0"/>
            </a:lightRig>
          </a:scene3d>
          <a:sp3d prstMaterial="matte">
            <a:bevelT h="22225"/>
          </a:sp3d>
        </a:effectStyle>
      </a:effectStyleLst>
      <a:bgFillStyleLst>
        <a:solidFill>
          <a:schemeClr val="phClr"/>
        </a:solidFill>
        <a:gradFill rotWithShape="1">
          <a:gsLst>
            <a:gs pos="0">
              <a:schemeClr val="phClr">
                <a:shade val="50000"/>
                <a:satMod val="155000"/>
              </a:schemeClr>
            </a:gs>
            <a:gs pos="35000">
              <a:schemeClr val="phClr">
                <a:shade val="75000"/>
                <a:satMod val="155000"/>
              </a:schemeClr>
            </a:gs>
            <a:gs pos="100000">
              <a:schemeClr val="phClr">
                <a:tint val="80000"/>
                <a:satMod val="255000"/>
              </a:schemeClr>
            </a:gs>
          </a:gsLst>
          <a:lin ang="16200000" scaled="0"/>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A98B3A97-E5B2-43A7-B947-634C43F90C6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RelationshipDiagram</Template>
  <TotalTime>0</TotalTime>
  <Words>2318</Words>
  <Application>Microsoft Office PowerPoint</Application>
  <PresentationFormat>On-screen Show (4:3)</PresentationFormat>
  <Paragraphs>293</Paragraphs>
  <Slides>12</Slides>
  <Notes>11</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RelationshipDiagram</vt:lpstr>
      <vt:lpstr>Slide 1</vt:lpstr>
      <vt:lpstr>Slide 2</vt:lpstr>
      <vt:lpstr>Slide 3</vt:lpstr>
      <vt:lpstr>Slide 4</vt:lpstr>
      <vt:lpstr>Slide 5</vt:lpstr>
      <vt:lpstr>Slide 6</vt:lpstr>
      <vt:lpstr>Slide 7</vt:lpstr>
      <vt:lpstr>Slide 8</vt:lpstr>
      <vt:lpstr>Slide 9</vt:lpstr>
      <vt:lpstr>Slide 10</vt:lpstr>
      <vt:lpstr>Slide 11</vt:lpstr>
      <vt:lpstr>Slide 12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2011-09-27T03:20:27Z</dcterms:created>
  <dcterms:modified xsi:type="dcterms:W3CDTF">2011-10-19T04:35:40Z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TC101743279990</vt:lpwstr>
  </property>
</Properties>
</file>